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7" r:id="rId1"/>
  </p:sldMasterIdLst>
  <p:notesMasterIdLst>
    <p:notesMasterId r:id="rId32"/>
  </p:notesMasterIdLst>
  <p:sldIdLst>
    <p:sldId id="256" r:id="rId2"/>
    <p:sldId id="259" r:id="rId3"/>
    <p:sldId id="257" r:id="rId4"/>
    <p:sldId id="314" r:id="rId5"/>
    <p:sldId id="263" r:id="rId6"/>
    <p:sldId id="312" r:id="rId7"/>
    <p:sldId id="315" r:id="rId8"/>
    <p:sldId id="260" r:id="rId9"/>
    <p:sldId id="313" r:id="rId10"/>
    <p:sldId id="264" r:id="rId11"/>
    <p:sldId id="316" r:id="rId12"/>
    <p:sldId id="317" r:id="rId13"/>
    <p:sldId id="319" r:id="rId14"/>
    <p:sldId id="318" r:id="rId15"/>
    <p:sldId id="320" r:id="rId16"/>
    <p:sldId id="262" r:id="rId17"/>
    <p:sldId id="265" r:id="rId18"/>
    <p:sldId id="321" r:id="rId19"/>
    <p:sldId id="322" r:id="rId20"/>
    <p:sldId id="261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David" panose="020E0502060401010101" pitchFamily="34" charset="-79"/>
      <p:regular r:id="rId37"/>
      <p:bold r:id="rId38"/>
    </p:embeddedFont>
    <p:embeddedFont>
      <p:font typeface="FbBejerano Bold" panose="02020803050405020304" pitchFamily="18" charset="-79"/>
      <p:bold r:id="rId39"/>
    </p:embeddedFont>
    <p:embeddedFont>
      <p:font typeface="FbKapriza Regular" panose="02020603050405020304" pitchFamily="18" charset="-79"/>
      <p:regular r:id="rId40"/>
    </p:embeddedFont>
    <p:embeddedFont>
      <p:font typeface="Fredoka One" panose="020B0604020202020204" charset="0"/>
      <p:regular r:id="rId41"/>
    </p:embeddedFont>
    <p:embeddedFont>
      <p:font typeface="Germania One" panose="020B0604020202020204" charset="0"/>
      <p:regular r:id="rId42"/>
    </p:embeddedFont>
    <p:embeddedFont>
      <p:font typeface="Gisha" panose="020B0502040204020203" pitchFamily="34" charset="-79"/>
      <p:regular r:id="rId43"/>
      <p:bold r:id="rId44"/>
    </p:embeddedFont>
    <p:embeddedFont>
      <p:font typeface="Josefin Slab" panose="020B0604020202020204" charset="0"/>
      <p:regular r:id="rId45"/>
      <p:bold r:id="rId46"/>
      <p:italic r:id="rId47"/>
      <p:boldItalic r:id="rId48"/>
    </p:embeddedFont>
    <p:embeddedFont>
      <p:font typeface="Josefin Slab Thin" panose="020B0604020202020204" charset="0"/>
      <p:regular r:id="rId49"/>
      <p:bold r:id="rId50"/>
      <p:italic r:id="rId51"/>
      <p:boldItalic r:id="rId52"/>
    </p:embeddedFont>
    <p:embeddedFont>
      <p:font typeface="Lato" panose="020B0604020202020204" charset="0"/>
      <p:regular r:id="rId53"/>
      <p:bold r:id="rId54"/>
      <p:italic r:id="rId55"/>
      <p:boldItalic r:id="rId56"/>
    </p:embeddedFont>
    <p:embeddedFont>
      <p:font typeface="Merriweather" panose="020B060402020202020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0058"/>
    <a:srgbClr val="FF8837"/>
    <a:srgbClr val="A1BC64"/>
    <a:srgbClr val="B2BC64"/>
    <a:srgbClr val="AED569"/>
    <a:srgbClr val="B0F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34E2A-0C9C-44E1-9781-791B1BCB41CF}">
  <a:tblStyle styleId="{25734E2A-0C9C-44E1-9781-791B1BCB41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font" Target="fonts/font26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font" Target="fonts/font24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font" Target="fonts/font27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font" Target="fonts/font2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font" Target="fonts/font28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bc98ab7356_1_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bc98ab7356_1_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bc98ab7356_1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bc98ab7356_1_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9823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bc98ab7356_1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bc98ab7356_1_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1775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bc98ab7356_1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bc98ab7356_1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1561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bc98ab7356_1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bc98ab7356_1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522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7724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bc98ab7356_1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bc98ab7356_1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639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bc98ab7356_1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bc98ab7356_1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6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bc98ab7356_1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bc98ab7356_1_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5353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bc98ab7356_1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bc98ab7356_1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bc98ab7356_1_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bc98ab7356_1_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bc98ab7356_1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bc98ab7356_1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bc98ab7356_1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bc98ab7356_1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061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bc98ab7356_1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bc98ab7356_1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bc98ab7356_1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bc98ab7356_1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083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bc98ab7356_1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bc98ab7356_1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bc98ab7356_1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bc98ab7356_1_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 rot="10800000">
            <a:off x="1647000" y="2886300"/>
            <a:ext cx="2268000" cy="0"/>
          </a:xfrm>
          <a:prstGeom prst="straightConnector1">
            <a:avLst/>
          </a:prstGeom>
          <a:noFill/>
          <a:ln w="19050" cap="flat" cmpd="sng">
            <a:solidFill>
              <a:srgbClr val="61564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5229000" y="2886300"/>
            <a:ext cx="2268000" cy="0"/>
          </a:xfrm>
          <a:prstGeom prst="straightConnector1">
            <a:avLst/>
          </a:prstGeom>
          <a:noFill/>
          <a:ln w="19050" cap="flat" cmpd="sng">
            <a:solidFill>
              <a:srgbClr val="61564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rot="10800000">
            <a:off x="1647000" y="4539275"/>
            <a:ext cx="2268000" cy="0"/>
          </a:xfrm>
          <a:prstGeom prst="straightConnector1">
            <a:avLst/>
          </a:prstGeom>
          <a:noFill/>
          <a:ln w="19050" cap="flat" cmpd="sng">
            <a:solidFill>
              <a:srgbClr val="61564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 rot="10800000">
            <a:off x="5229000" y="4539275"/>
            <a:ext cx="2268000" cy="0"/>
          </a:xfrm>
          <a:prstGeom prst="straightConnector1">
            <a:avLst/>
          </a:prstGeom>
          <a:noFill/>
          <a:ln w="19050" cap="flat" cmpd="sng">
            <a:solidFill>
              <a:srgbClr val="61564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05500" y="3147013"/>
            <a:ext cx="7763400" cy="7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/>
              <a:buNone/>
              <a:defRPr sz="5200" b="1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/>
              <a:buNone/>
              <a:defRPr sz="5200" b="1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/>
              <a:buNone/>
              <a:defRPr sz="5200" b="1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/>
              <a:buNone/>
              <a:defRPr sz="5200" b="1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/>
              <a:buNone/>
              <a:defRPr sz="5200" b="1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/>
              <a:buNone/>
              <a:defRPr sz="5200" b="1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/>
              <a:buNone/>
              <a:defRPr sz="5200" b="1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/>
              <a:buNone/>
              <a:defRPr sz="5200" b="1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514205" y="3948558"/>
            <a:ext cx="41460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6" name="Google Shape;16;p2"/>
          <p:cNvCxnSpPr/>
          <p:nvPr/>
        </p:nvCxnSpPr>
        <p:spPr>
          <a:xfrm>
            <a:off x="6536900" y="530400"/>
            <a:ext cx="2655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ot"/>
            <a:round/>
            <a:headEnd type="diamond" w="med" len="med"/>
            <a:tailEnd type="none" w="med" len="med"/>
          </a:ln>
        </p:spPr>
      </p:cxnSp>
      <p:cxnSp>
        <p:nvCxnSpPr>
          <p:cNvPr id="17" name="Google Shape;17;p2"/>
          <p:cNvCxnSpPr/>
          <p:nvPr/>
        </p:nvCxnSpPr>
        <p:spPr>
          <a:xfrm>
            <a:off x="0" y="530400"/>
            <a:ext cx="2655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ot"/>
            <a:round/>
            <a:headEnd type="none" w="med" len="med"/>
            <a:tailEnd type="diamond" w="med" len="med"/>
          </a:ln>
        </p:spPr>
      </p:cxnSp>
      <p:sp>
        <p:nvSpPr>
          <p:cNvPr id="18" name="Google Shape;18;p2"/>
          <p:cNvSpPr/>
          <p:nvPr/>
        </p:nvSpPr>
        <p:spPr>
          <a:xfrm>
            <a:off x="4168090" y="-86350"/>
            <a:ext cx="807800" cy="894900"/>
          </a:xfrm>
          <a:prstGeom prst="flowChartOffpageConnector">
            <a:avLst/>
          </a:prstGeom>
          <a:solidFill>
            <a:srgbClr val="B152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112515" y="-86350"/>
            <a:ext cx="807800" cy="894900"/>
          </a:xfrm>
          <a:prstGeom prst="flowChartOffpageConnector">
            <a:avLst/>
          </a:prstGeom>
          <a:solidFill>
            <a:srgbClr val="615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223665" y="-86350"/>
            <a:ext cx="807800" cy="894900"/>
          </a:xfrm>
          <a:prstGeom prst="flowChartOffpageConnector">
            <a:avLst/>
          </a:prstGeom>
          <a:solidFill>
            <a:srgbClr val="E2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4196700" y="2817000"/>
            <a:ext cx="750600" cy="138600"/>
            <a:chOff x="4196700" y="2817000"/>
            <a:chExt cx="750600" cy="138600"/>
          </a:xfrm>
        </p:grpSpPr>
        <p:sp>
          <p:nvSpPr>
            <p:cNvPr id="22" name="Google Shape;22;p2"/>
            <p:cNvSpPr/>
            <p:nvPr/>
          </p:nvSpPr>
          <p:spPr>
            <a:xfrm>
              <a:off x="4196700" y="2817000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502700" y="2817000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08700" y="2817000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4196700" y="4469975"/>
            <a:ext cx="750600" cy="138600"/>
            <a:chOff x="4196700" y="2817000"/>
            <a:chExt cx="750600" cy="138600"/>
          </a:xfrm>
        </p:grpSpPr>
        <p:sp>
          <p:nvSpPr>
            <p:cNvPr id="26" name="Google Shape;26;p2"/>
            <p:cNvSpPr/>
            <p:nvPr/>
          </p:nvSpPr>
          <p:spPr>
            <a:xfrm>
              <a:off x="4196700" y="2817000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502700" y="2817000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808700" y="2817000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"/>
          <p:cNvSpPr txBox="1">
            <a:spLocks noGrp="1"/>
          </p:cNvSpPr>
          <p:nvPr>
            <p:ph type="title"/>
          </p:nvPr>
        </p:nvSpPr>
        <p:spPr>
          <a:xfrm>
            <a:off x="1702725" y="3404588"/>
            <a:ext cx="57282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4" name="Google Shape;254;p24"/>
          <p:cNvSpPr txBox="1">
            <a:spLocks noGrp="1"/>
          </p:cNvSpPr>
          <p:nvPr>
            <p:ph type="subTitle" idx="1"/>
          </p:nvPr>
        </p:nvSpPr>
        <p:spPr>
          <a:xfrm>
            <a:off x="1713063" y="1338413"/>
            <a:ext cx="5728200" cy="17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None/>
              <a:defRPr sz="24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4"/>
          <p:cNvSpPr/>
          <p:nvPr/>
        </p:nvSpPr>
        <p:spPr>
          <a:xfrm>
            <a:off x="722425" y="546975"/>
            <a:ext cx="750593" cy="780040"/>
          </a:xfrm>
          <a:custGeom>
            <a:avLst/>
            <a:gdLst/>
            <a:ahLst/>
            <a:cxnLst/>
            <a:rect l="l" t="t" r="r" b="b"/>
            <a:pathLst>
              <a:path w="19576" h="20344" extrusionOk="0">
                <a:moveTo>
                  <a:pt x="19576" y="0"/>
                </a:moveTo>
                <a:lnTo>
                  <a:pt x="0" y="0"/>
                </a:lnTo>
                <a:lnTo>
                  <a:pt x="0" y="20344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" name="Google Shape;256;p24"/>
          <p:cNvSpPr/>
          <p:nvPr/>
        </p:nvSpPr>
        <p:spPr>
          <a:xfrm>
            <a:off x="844418" y="668966"/>
            <a:ext cx="628585" cy="658027"/>
          </a:xfrm>
          <a:custGeom>
            <a:avLst/>
            <a:gdLst/>
            <a:ahLst/>
            <a:cxnLst/>
            <a:rect l="l" t="t" r="r" b="b"/>
            <a:pathLst>
              <a:path w="19576" h="20344" extrusionOk="0">
                <a:moveTo>
                  <a:pt x="19576" y="0"/>
                </a:moveTo>
                <a:lnTo>
                  <a:pt x="0" y="0"/>
                </a:lnTo>
                <a:lnTo>
                  <a:pt x="0" y="20344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57" name="Google Shape;257;p24"/>
          <p:cNvSpPr/>
          <p:nvPr/>
        </p:nvSpPr>
        <p:spPr>
          <a:xfrm rot="10800000">
            <a:off x="7670875" y="3828525"/>
            <a:ext cx="750593" cy="780040"/>
          </a:xfrm>
          <a:custGeom>
            <a:avLst/>
            <a:gdLst/>
            <a:ahLst/>
            <a:cxnLst/>
            <a:rect l="l" t="t" r="r" b="b"/>
            <a:pathLst>
              <a:path w="19576" h="20344" extrusionOk="0">
                <a:moveTo>
                  <a:pt x="19576" y="0"/>
                </a:moveTo>
                <a:lnTo>
                  <a:pt x="0" y="0"/>
                </a:lnTo>
                <a:lnTo>
                  <a:pt x="0" y="20344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258" name="Google Shape;258;p24"/>
          <p:cNvCxnSpPr/>
          <p:nvPr/>
        </p:nvCxnSpPr>
        <p:spPr>
          <a:xfrm>
            <a:off x="6536900" y="530400"/>
            <a:ext cx="2655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ot"/>
            <a:round/>
            <a:headEnd type="diamond" w="med" len="med"/>
            <a:tailEnd type="none" w="med" len="med"/>
          </a:ln>
        </p:spPr>
      </p:cxnSp>
      <p:cxnSp>
        <p:nvCxnSpPr>
          <p:cNvPr id="259" name="Google Shape;259;p24"/>
          <p:cNvCxnSpPr/>
          <p:nvPr/>
        </p:nvCxnSpPr>
        <p:spPr>
          <a:xfrm>
            <a:off x="-60100" y="4608575"/>
            <a:ext cx="2655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ot"/>
            <a:round/>
            <a:headEnd type="none" w="med" len="med"/>
            <a:tailEnd type="diamond" w="med" len="med"/>
          </a:ln>
        </p:spPr>
      </p:cxnSp>
      <p:sp>
        <p:nvSpPr>
          <p:cNvPr id="260" name="Google Shape;260;p24"/>
          <p:cNvSpPr/>
          <p:nvPr/>
        </p:nvSpPr>
        <p:spPr>
          <a:xfrm rot="10800000">
            <a:off x="7670890" y="3828547"/>
            <a:ext cx="628585" cy="658027"/>
          </a:xfrm>
          <a:custGeom>
            <a:avLst/>
            <a:gdLst/>
            <a:ahLst/>
            <a:cxnLst/>
            <a:rect l="l" t="t" r="r" b="b"/>
            <a:pathLst>
              <a:path w="19576" h="20344" extrusionOk="0">
                <a:moveTo>
                  <a:pt x="19576" y="0"/>
                </a:moveTo>
                <a:lnTo>
                  <a:pt x="0" y="0"/>
                </a:lnTo>
                <a:lnTo>
                  <a:pt x="0" y="20344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61" name="Google Shape;261;p24"/>
          <p:cNvSpPr/>
          <p:nvPr/>
        </p:nvSpPr>
        <p:spPr>
          <a:xfrm>
            <a:off x="4406619" y="-7048"/>
            <a:ext cx="341100" cy="865450"/>
          </a:xfrm>
          <a:prstGeom prst="flowChartOffpageConnector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4"/>
          <p:cNvSpPr/>
          <p:nvPr/>
        </p:nvSpPr>
        <p:spPr>
          <a:xfrm>
            <a:off x="4953069" y="-7048"/>
            <a:ext cx="341100" cy="865450"/>
          </a:xfrm>
          <a:prstGeom prst="flowChartOffpageConnector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4"/>
          <p:cNvSpPr/>
          <p:nvPr/>
        </p:nvSpPr>
        <p:spPr>
          <a:xfrm>
            <a:off x="3860169" y="-7048"/>
            <a:ext cx="341100" cy="865450"/>
          </a:xfrm>
          <a:prstGeom prst="flowChartOffpageConnector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"/>
          <p:cNvSpPr txBox="1">
            <a:spLocks noGrp="1"/>
          </p:cNvSpPr>
          <p:nvPr>
            <p:ph type="subTitle" idx="1"/>
          </p:nvPr>
        </p:nvSpPr>
        <p:spPr>
          <a:xfrm>
            <a:off x="2434325" y="2932250"/>
            <a:ext cx="4275300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●"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○"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■"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●"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○"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■"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●"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○"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■"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9pPr>
          </a:lstStyle>
          <a:p>
            <a:endParaRPr/>
          </a:p>
        </p:txBody>
      </p:sp>
      <p:sp>
        <p:nvSpPr>
          <p:cNvPr id="275" name="Google Shape;275;p26"/>
          <p:cNvSpPr txBox="1">
            <a:spLocks noGrp="1"/>
          </p:cNvSpPr>
          <p:nvPr>
            <p:ph type="title"/>
          </p:nvPr>
        </p:nvSpPr>
        <p:spPr>
          <a:xfrm>
            <a:off x="2434325" y="2044463"/>
            <a:ext cx="42753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6"/>
          <p:cNvSpPr/>
          <p:nvPr/>
        </p:nvSpPr>
        <p:spPr>
          <a:xfrm>
            <a:off x="5051381" y="541675"/>
            <a:ext cx="594244" cy="623575"/>
          </a:xfrm>
          <a:prstGeom prst="flowChartOffpageConnector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6"/>
          <p:cNvSpPr/>
          <p:nvPr/>
        </p:nvSpPr>
        <p:spPr>
          <a:xfrm>
            <a:off x="4274865" y="541675"/>
            <a:ext cx="594244" cy="623575"/>
          </a:xfrm>
          <a:prstGeom prst="flowChartOffpageConnector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6"/>
          <p:cNvSpPr/>
          <p:nvPr/>
        </p:nvSpPr>
        <p:spPr>
          <a:xfrm>
            <a:off x="3498350" y="541675"/>
            <a:ext cx="594244" cy="623575"/>
          </a:xfrm>
          <a:prstGeom prst="flowChartOffpageConnector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9" name="Google Shape;279;p26"/>
          <p:cNvCxnSpPr/>
          <p:nvPr/>
        </p:nvCxnSpPr>
        <p:spPr>
          <a:xfrm>
            <a:off x="1587600" y="541675"/>
            <a:ext cx="5968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0" name="Google Shape;280;p26"/>
          <p:cNvCxnSpPr/>
          <p:nvPr/>
        </p:nvCxnSpPr>
        <p:spPr>
          <a:xfrm>
            <a:off x="-60100" y="4608575"/>
            <a:ext cx="2655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ot"/>
            <a:round/>
            <a:headEnd type="none" w="med" len="med"/>
            <a:tailEnd type="diamond" w="med" len="med"/>
          </a:ln>
        </p:spPr>
      </p:cxnSp>
      <p:cxnSp>
        <p:nvCxnSpPr>
          <p:cNvPr id="281" name="Google Shape;281;p26"/>
          <p:cNvCxnSpPr/>
          <p:nvPr/>
        </p:nvCxnSpPr>
        <p:spPr>
          <a:xfrm>
            <a:off x="6489000" y="4608575"/>
            <a:ext cx="2655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ot"/>
            <a:round/>
            <a:headEnd type="diamond" w="med" len="med"/>
            <a:tailEnd type="none" w="med" len="med"/>
          </a:ln>
        </p:spPr>
      </p:cxnSp>
      <p:grpSp>
        <p:nvGrpSpPr>
          <p:cNvPr id="282" name="Google Shape;282;p26"/>
          <p:cNvGrpSpPr/>
          <p:nvPr/>
        </p:nvGrpSpPr>
        <p:grpSpPr>
          <a:xfrm>
            <a:off x="713225" y="470200"/>
            <a:ext cx="750600" cy="138600"/>
            <a:chOff x="713225" y="2814825"/>
            <a:chExt cx="750600" cy="138600"/>
          </a:xfrm>
        </p:grpSpPr>
        <p:sp>
          <p:nvSpPr>
            <p:cNvPr id="283" name="Google Shape;283;p26"/>
            <p:cNvSpPr/>
            <p:nvPr/>
          </p:nvSpPr>
          <p:spPr>
            <a:xfrm>
              <a:off x="713225" y="2814825"/>
              <a:ext cx="138600" cy="138600"/>
            </a:xfrm>
            <a:prstGeom prst="diamond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1019225" y="2814825"/>
              <a:ext cx="138600" cy="138600"/>
            </a:xfrm>
            <a:prstGeom prst="diamond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1325225" y="2814825"/>
              <a:ext cx="138600" cy="138600"/>
            </a:xfrm>
            <a:prstGeom prst="diamond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26"/>
          <p:cNvGrpSpPr/>
          <p:nvPr/>
        </p:nvGrpSpPr>
        <p:grpSpPr>
          <a:xfrm>
            <a:off x="7680175" y="470200"/>
            <a:ext cx="750600" cy="138600"/>
            <a:chOff x="713225" y="2814825"/>
            <a:chExt cx="750600" cy="138600"/>
          </a:xfrm>
        </p:grpSpPr>
        <p:sp>
          <p:nvSpPr>
            <p:cNvPr id="287" name="Google Shape;287;p26"/>
            <p:cNvSpPr/>
            <p:nvPr/>
          </p:nvSpPr>
          <p:spPr>
            <a:xfrm>
              <a:off x="713225" y="2814825"/>
              <a:ext cx="138600" cy="138600"/>
            </a:xfrm>
            <a:prstGeom prst="diamond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1019225" y="2814825"/>
              <a:ext cx="138600" cy="138600"/>
            </a:xfrm>
            <a:prstGeom prst="diamond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1325225" y="2814825"/>
              <a:ext cx="138600" cy="138600"/>
            </a:xfrm>
            <a:prstGeom prst="diamond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5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8"/>
          <p:cNvSpPr/>
          <p:nvPr/>
        </p:nvSpPr>
        <p:spPr>
          <a:xfrm>
            <a:off x="5051382" y="0"/>
            <a:ext cx="594244" cy="658300"/>
          </a:xfrm>
          <a:prstGeom prst="flowChartOffpageConnector">
            <a:avLst/>
          </a:prstGeom>
          <a:solidFill>
            <a:srgbClr val="E2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8"/>
          <p:cNvSpPr/>
          <p:nvPr/>
        </p:nvSpPr>
        <p:spPr>
          <a:xfrm>
            <a:off x="4274866" y="0"/>
            <a:ext cx="594244" cy="658300"/>
          </a:xfrm>
          <a:prstGeom prst="flowChartOffpageConnector">
            <a:avLst/>
          </a:prstGeom>
          <a:solidFill>
            <a:srgbClr val="B152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8"/>
          <p:cNvSpPr/>
          <p:nvPr/>
        </p:nvSpPr>
        <p:spPr>
          <a:xfrm>
            <a:off x="3498351" y="0"/>
            <a:ext cx="594244" cy="658300"/>
          </a:xfrm>
          <a:prstGeom prst="flowChartOffpageConnector">
            <a:avLst/>
          </a:prstGeom>
          <a:solidFill>
            <a:srgbClr val="615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" name="Google Shape;299;p28"/>
          <p:cNvGrpSpPr/>
          <p:nvPr/>
        </p:nvGrpSpPr>
        <p:grpSpPr>
          <a:xfrm>
            <a:off x="713225" y="4537100"/>
            <a:ext cx="750600" cy="138600"/>
            <a:chOff x="713225" y="2814825"/>
            <a:chExt cx="750600" cy="138600"/>
          </a:xfrm>
        </p:grpSpPr>
        <p:sp>
          <p:nvSpPr>
            <p:cNvPr id="300" name="Google Shape;300;p28"/>
            <p:cNvSpPr/>
            <p:nvPr/>
          </p:nvSpPr>
          <p:spPr>
            <a:xfrm>
              <a:off x="713225" y="2814825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1019225" y="2814825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1325225" y="2814825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28"/>
          <p:cNvGrpSpPr/>
          <p:nvPr/>
        </p:nvGrpSpPr>
        <p:grpSpPr>
          <a:xfrm>
            <a:off x="7671025" y="4537100"/>
            <a:ext cx="750600" cy="138600"/>
            <a:chOff x="713225" y="2814825"/>
            <a:chExt cx="750600" cy="138600"/>
          </a:xfrm>
        </p:grpSpPr>
        <p:sp>
          <p:nvSpPr>
            <p:cNvPr id="304" name="Google Shape;304;p28"/>
            <p:cNvSpPr/>
            <p:nvPr/>
          </p:nvSpPr>
          <p:spPr>
            <a:xfrm>
              <a:off x="713225" y="2814825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019225" y="2814825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1325225" y="2814825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07" name="Google Shape;307;p28"/>
          <p:cNvCxnSpPr/>
          <p:nvPr/>
        </p:nvCxnSpPr>
        <p:spPr>
          <a:xfrm>
            <a:off x="1587600" y="4608575"/>
            <a:ext cx="5968800" cy="0"/>
          </a:xfrm>
          <a:prstGeom prst="straightConnector1">
            <a:avLst/>
          </a:prstGeom>
          <a:noFill/>
          <a:ln w="19050" cap="flat" cmpd="sng">
            <a:solidFill>
              <a:srgbClr val="61564E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9"/>
          <p:cNvSpPr/>
          <p:nvPr/>
        </p:nvSpPr>
        <p:spPr>
          <a:xfrm>
            <a:off x="722425" y="546975"/>
            <a:ext cx="750593" cy="780040"/>
          </a:xfrm>
          <a:custGeom>
            <a:avLst/>
            <a:gdLst/>
            <a:ahLst/>
            <a:cxnLst/>
            <a:rect l="l" t="t" r="r" b="b"/>
            <a:pathLst>
              <a:path w="19576" h="20344" extrusionOk="0">
                <a:moveTo>
                  <a:pt x="19576" y="0"/>
                </a:moveTo>
                <a:lnTo>
                  <a:pt x="0" y="0"/>
                </a:lnTo>
                <a:lnTo>
                  <a:pt x="0" y="20344"/>
                </a:lnTo>
              </a:path>
            </a:pathLst>
          </a:custGeom>
          <a:noFill/>
          <a:ln w="19050" cap="flat" cmpd="sng">
            <a:solidFill>
              <a:srgbClr val="61564E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Google Shape;310;p29"/>
          <p:cNvSpPr/>
          <p:nvPr/>
        </p:nvSpPr>
        <p:spPr>
          <a:xfrm>
            <a:off x="844418" y="668966"/>
            <a:ext cx="628585" cy="658027"/>
          </a:xfrm>
          <a:custGeom>
            <a:avLst/>
            <a:gdLst/>
            <a:ahLst/>
            <a:cxnLst/>
            <a:rect l="l" t="t" r="r" b="b"/>
            <a:pathLst>
              <a:path w="19576" h="20344" extrusionOk="0">
                <a:moveTo>
                  <a:pt x="19576" y="0"/>
                </a:moveTo>
                <a:lnTo>
                  <a:pt x="0" y="0"/>
                </a:lnTo>
                <a:lnTo>
                  <a:pt x="0" y="20344"/>
                </a:lnTo>
              </a:path>
            </a:pathLst>
          </a:custGeom>
          <a:noFill/>
          <a:ln w="19050" cap="flat" cmpd="sng">
            <a:solidFill>
              <a:srgbClr val="61564E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1" name="Google Shape;311;p29"/>
          <p:cNvSpPr/>
          <p:nvPr/>
        </p:nvSpPr>
        <p:spPr>
          <a:xfrm rot="10800000">
            <a:off x="7670875" y="3828525"/>
            <a:ext cx="750593" cy="780040"/>
          </a:xfrm>
          <a:custGeom>
            <a:avLst/>
            <a:gdLst/>
            <a:ahLst/>
            <a:cxnLst/>
            <a:rect l="l" t="t" r="r" b="b"/>
            <a:pathLst>
              <a:path w="19576" h="20344" extrusionOk="0">
                <a:moveTo>
                  <a:pt x="19576" y="0"/>
                </a:moveTo>
                <a:lnTo>
                  <a:pt x="0" y="0"/>
                </a:lnTo>
                <a:lnTo>
                  <a:pt x="0" y="20344"/>
                </a:lnTo>
              </a:path>
            </a:pathLst>
          </a:custGeom>
          <a:noFill/>
          <a:ln w="19050" cap="flat" cmpd="sng">
            <a:solidFill>
              <a:srgbClr val="61564E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Google Shape;312;p29"/>
          <p:cNvSpPr/>
          <p:nvPr/>
        </p:nvSpPr>
        <p:spPr>
          <a:xfrm rot="10800000">
            <a:off x="7670890" y="3828547"/>
            <a:ext cx="628585" cy="658027"/>
          </a:xfrm>
          <a:custGeom>
            <a:avLst/>
            <a:gdLst/>
            <a:ahLst/>
            <a:cxnLst/>
            <a:rect l="l" t="t" r="r" b="b"/>
            <a:pathLst>
              <a:path w="19576" h="20344" extrusionOk="0">
                <a:moveTo>
                  <a:pt x="19576" y="0"/>
                </a:moveTo>
                <a:lnTo>
                  <a:pt x="0" y="0"/>
                </a:lnTo>
                <a:lnTo>
                  <a:pt x="0" y="20344"/>
                </a:lnTo>
              </a:path>
            </a:pathLst>
          </a:custGeom>
          <a:noFill/>
          <a:ln w="19050" cap="flat" cmpd="sng">
            <a:solidFill>
              <a:srgbClr val="61564E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3" name="Google Shape;313;p29"/>
          <p:cNvSpPr/>
          <p:nvPr/>
        </p:nvSpPr>
        <p:spPr>
          <a:xfrm flipH="1">
            <a:off x="7670925" y="540950"/>
            <a:ext cx="750593" cy="780040"/>
          </a:xfrm>
          <a:custGeom>
            <a:avLst/>
            <a:gdLst/>
            <a:ahLst/>
            <a:cxnLst/>
            <a:rect l="l" t="t" r="r" b="b"/>
            <a:pathLst>
              <a:path w="19576" h="20344" extrusionOk="0">
                <a:moveTo>
                  <a:pt x="19576" y="0"/>
                </a:moveTo>
                <a:lnTo>
                  <a:pt x="0" y="0"/>
                </a:lnTo>
                <a:lnTo>
                  <a:pt x="0" y="20344"/>
                </a:lnTo>
              </a:path>
            </a:pathLst>
          </a:custGeom>
          <a:noFill/>
          <a:ln w="19050" cap="flat" cmpd="sng">
            <a:solidFill>
              <a:srgbClr val="61564E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4" name="Google Shape;314;p29"/>
          <p:cNvSpPr/>
          <p:nvPr/>
        </p:nvSpPr>
        <p:spPr>
          <a:xfrm flipH="1">
            <a:off x="7670940" y="662941"/>
            <a:ext cx="628585" cy="658027"/>
          </a:xfrm>
          <a:custGeom>
            <a:avLst/>
            <a:gdLst/>
            <a:ahLst/>
            <a:cxnLst/>
            <a:rect l="l" t="t" r="r" b="b"/>
            <a:pathLst>
              <a:path w="19576" h="20344" extrusionOk="0">
                <a:moveTo>
                  <a:pt x="19576" y="0"/>
                </a:moveTo>
                <a:lnTo>
                  <a:pt x="0" y="0"/>
                </a:lnTo>
                <a:lnTo>
                  <a:pt x="0" y="20344"/>
                </a:lnTo>
              </a:path>
            </a:pathLst>
          </a:custGeom>
          <a:noFill/>
          <a:ln w="19050" cap="flat" cmpd="sng">
            <a:solidFill>
              <a:srgbClr val="61564E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5" name="Google Shape;315;p29"/>
          <p:cNvSpPr/>
          <p:nvPr/>
        </p:nvSpPr>
        <p:spPr>
          <a:xfrm rot="10800000" flipH="1">
            <a:off x="722475" y="3822500"/>
            <a:ext cx="750593" cy="780040"/>
          </a:xfrm>
          <a:custGeom>
            <a:avLst/>
            <a:gdLst/>
            <a:ahLst/>
            <a:cxnLst/>
            <a:rect l="l" t="t" r="r" b="b"/>
            <a:pathLst>
              <a:path w="19576" h="20344" extrusionOk="0">
                <a:moveTo>
                  <a:pt x="19576" y="0"/>
                </a:moveTo>
                <a:lnTo>
                  <a:pt x="0" y="0"/>
                </a:lnTo>
                <a:lnTo>
                  <a:pt x="0" y="20344"/>
                </a:lnTo>
              </a:path>
            </a:pathLst>
          </a:custGeom>
          <a:noFill/>
          <a:ln w="19050" cap="flat" cmpd="sng">
            <a:solidFill>
              <a:srgbClr val="61564E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6" name="Google Shape;316;p29"/>
          <p:cNvSpPr/>
          <p:nvPr/>
        </p:nvSpPr>
        <p:spPr>
          <a:xfrm rot="10800000" flipH="1">
            <a:off x="844468" y="3822522"/>
            <a:ext cx="628585" cy="658027"/>
          </a:xfrm>
          <a:custGeom>
            <a:avLst/>
            <a:gdLst/>
            <a:ahLst/>
            <a:cxnLst/>
            <a:rect l="l" t="t" r="r" b="b"/>
            <a:pathLst>
              <a:path w="19576" h="20344" extrusionOk="0">
                <a:moveTo>
                  <a:pt x="19576" y="0"/>
                </a:moveTo>
                <a:lnTo>
                  <a:pt x="0" y="0"/>
                </a:lnTo>
                <a:lnTo>
                  <a:pt x="0" y="20344"/>
                </a:lnTo>
              </a:path>
            </a:pathLst>
          </a:custGeom>
          <a:noFill/>
          <a:ln w="19050" cap="flat" cmpd="sng">
            <a:solidFill>
              <a:srgbClr val="61564E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317" name="Google Shape;317;p29"/>
          <p:cNvGrpSpPr/>
          <p:nvPr/>
        </p:nvGrpSpPr>
        <p:grpSpPr>
          <a:xfrm>
            <a:off x="4196675" y="4539275"/>
            <a:ext cx="750600" cy="138600"/>
            <a:chOff x="4196675" y="6883900"/>
            <a:chExt cx="750600" cy="138600"/>
          </a:xfrm>
        </p:grpSpPr>
        <p:sp>
          <p:nvSpPr>
            <p:cNvPr id="318" name="Google Shape;318;p29"/>
            <p:cNvSpPr/>
            <p:nvPr/>
          </p:nvSpPr>
          <p:spPr>
            <a:xfrm>
              <a:off x="4196675" y="6883900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4502675" y="6883900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4808675" y="6883900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29"/>
          <p:cNvGrpSpPr/>
          <p:nvPr/>
        </p:nvGrpSpPr>
        <p:grpSpPr>
          <a:xfrm>
            <a:off x="4196675" y="470200"/>
            <a:ext cx="750600" cy="138600"/>
            <a:chOff x="4196675" y="6883900"/>
            <a:chExt cx="750600" cy="138600"/>
          </a:xfrm>
        </p:grpSpPr>
        <p:sp>
          <p:nvSpPr>
            <p:cNvPr id="322" name="Google Shape;322;p29"/>
            <p:cNvSpPr/>
            <p:nvPr/>
          </p:nvSpPr>
          <p:spPr>
            <a:xfrm>
              <a:off x="4196675" y="6883900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4502675" y="6883900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4808675" y="6883900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2428950" y="2633138"/>
            <a:ext cx="4286100" cy="5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091450" y="3725838"/>
            <a:ext cx="29610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None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2782000" y="837176"/>
            <a:ext cx="3579900" cy="11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cxnSp>
        <p:nvCxnSpPr>
          <p:cNvPr id="33" name="Google Shape;33;p3"/>
          <p:cNvCxnSpPr/>
          <p:nvPr/>
        </p:nvCxnSpPr>
        <p:spPr>
          <a:xfrm rot="10800000">
            <a:off x="722425" y="4606175"/>
            <a:ext cx="76992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 rot="10800000">
            <a:off x="722425" y="4468801"/>
            <a:ext cx="76992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ot"/>
            <a:round/>
            <a:headEnd type="diamond" w="med" len="med"/>
            <a:tailEnd type="diamond" w="med" len="med"/>
          </a:ln>
        </p:spPr>
      </p:cxnSp>
      <p:sp>
        <p:nvSpPr>
          <p:cNvPr id="35" name="Google Shape;35;p3"/>
          <p:cNvSpPr/>
          <p:nvPr/>
        </p:nvSpPr>
        <p:spPr>
          <a:xfrm>
            <a:off x="722425" y="546975"/>
            <a:ext cx="750593" cy="780040"/>
          </a:xfrm>
          <a:custGeom>
            <a:avLst/>
            <a:gdLst/>
            <a:ahLst/>
            <a:cxnLst/>
            <a:rect l="l" t="t" r="r" b="b"/>
            <a:pathLst>
              <a:path w="19576" h="20344" extrusionOk="0">
                <a:moveTo>
                  <a:pt x="19576" y="0"/>
                </a:moveTo>
                <a:lnTo>
                  <a:pt x="0" y="0"/>
                </a:lnTo>
                <a:lnTo>
                  <a:pt x="0" y="20344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Google Shape;36;p3"/>
          <p:cNvSpPr/>
          <p:nvPr/>
        </p:nvSpPr>
        <p:spPr>
          <a:xfrm>
            <a:off x="844418" y="668966"/>
            <a:ext cx="628585" cy="658027"/>
          </a:xfrm>
          <a:custGeom>
            <a:avLst/>
            <a:gdLst/>
            <a:ahLst/>
            <a:cxnLst/>
            <a:rect l="l" t="t" r="r" b="b"/>
            <a:pathLst>
              <a:path w="19576" h="20344" extrusionOk="0">
                <a:moveTo>
                  <a:pt x="19576" y="0"/>
                </a:moveTo>
                <a:lnTo>
                  <a:pt x="0" y="0"/>
                </a:lnTo>
                <a:lnTo>
                  <a:pt x="0" y="20344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7" name="Google Shape;37;p3"/>
          <p:cNvSpPr/>
          <p:nvPr/>
        </p:nvSpPr>
        <p:spPr>
          <a:xfrm flipH="1">
            <a:off x="7670890" y="668966"/>
            <a:ext cx="628585" cy="658027"/>
          </a:xfrm>
          <a:custGeom>
            <a:avLst/>
            <a:gdLst/>
            <a:ahLst/>
            <a:cxnLst/>
            <a:rect l="l" t="t" r="r" b="b"/>
            <a:pathLst>
              <a:path w="19576" h="20344" extrusionOk="0">
                <a:moveTo>
                  <a:pt x="19576" y="0"/>
                </a:moveTo>
                <a:lnTo>
                  <a:pt x="0" y="0"/>
                </a:lnTo>
                <a:lnTo>
                  <a:pt x="0" y="20344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8" name="Google Shape;38;p3"/>
          <p:cNvSpPr/>
          <p:nvPr/>
        </p:nvSpPr>
        <p:spPr>
          <a:xfrm flipH="1">
            <a:off x="7670875" y="546975"/>
            <a:ext cx="750593" cy="780040"/>
          </a:xfrm>
          <a:custGeom>
            <a:avLst/>
            <a:gdLst/>
            <a:ahLst/>
            <a:cxnLst/>
            <a:rect l="l" t="t" r="r" b="b"/>
            <a:pathLst>
              <a:path w="19576" h="20344" extrusionOk="0">
                <a:moveTo>
                  <a:pt x="19576" y="0"/>
                </a:moveTo>
                <a:lnTo>
                  <a:pt x="0" y="0"/>
                </a:lnTo>
                <a:lnTo>
                  <a:pt x="0" y="20344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713225" y="460651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574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cxnSp>
        <p:nvCxnSpPr>
          <p:cNvPr id="42" name="Google Shape;42;p4"/>
          <p:cNvCxnSpPr/>
          <p:nvPr/>
        </p:nvCxnSpPr>
        <p:spPr>
          <a:xfrm>
            <a:off x="6536900" y="4608575"/>
            <a:ext cx="2655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ot"/>
            <a:round/>
            <a:headEnd type="diamond" w="med" len="med"/>
            <a:tailEnd type="none" w="med" len="med"/>
          </a:ln>
        </p:spPr>
      </p:cxnSp>
      <p:sp>
        <p:nvSpPr>
          <p:cNvPr id="43" name="Google Shape;43;p4"/>
          <p:cNvSpPr/>
          <p:nvPr/>
        </p:nvSpPr>
        <p:spPr>
          <a:xfrm>
            <a:off x="217319" y="-7036"/>
            <a:ext cx="341100" cy="865450"/>
          </a:xfrm>
          <a:prstGeom prst="flowChartOffpageConnector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1224175" y="3310177"/>
            <a:ext cx="27048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●"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○"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■"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●"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○"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■"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●"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○"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■"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2"/>
          </p:nvPr>
        </p:nvSpPr>
        <p:spPr>
          <a:xfrm>
            <a:off x="5215025" y="3310177"/>
            <a:ext cx="27048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●"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○"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■"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●"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○"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■"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●"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○"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■"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3"/>
          </p:nvPr>
        </p:nvSpPr>
        <p:spPr>
          <a:xfrm>
            <a:off x="1224175" y="2977327"/>
            <a:ext cx="27048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rmania One"/>
              <a:buNone/>
              <a:defRPr sz="2200"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rmania One"/>
              <a:buNone/>
              <a:defRPr sz="2000"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rmania One"/>
              <a:buNone/>
              <a:defRPr sz="2000"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rmania One"/>
              <a:buNone/>
              <a:defRPr sz="2000"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rmania One"/>
              <a:buNone/>
              <a:defRPr sz="2000"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rmania One"/>
              <a:buNone/>
              <a:defRPr sz="2000"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rmania One"/>
              <a:buNone/>
              <a:defRPr sz="2000"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rmania One"/>
              <a:buNone/>
              <a:defRPr sz="2000"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rmania One"/>
              <a:buNone/>
              <a:defRPr sz="2000"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4"/>
          </p:nvPr>
        </p:nvSpPr>
        <p:spPr>
          <a:xfrm>
            <a:off x="5215025" y="2977327"/>
            <a:ext cx="27048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rmania One"/>
              <a:buNone/>
              <a:defRPr sz="2200"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rmania One"/>
              <a:buNone/>
              <a:defRPr sz="2000"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rmania One"/>
              <a:buNone/>
              <a:defRPr sz="2000"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rmania One"/>
              <a:buNone/>
              <a:defRPr sz="2000"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rmania One"/>
              <a:buNone/>
              <a:defRPr sz="2000"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rmania One"/>
              <a:buNone/>
              <a:defRPr sz="2000"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rmania One"/>
              <a:buNone/>
              <a:defRPr sz="2000"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rmania One"/>
              <a:buNone/>
              <a:defRPr sz="2000"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rmania One"/>
              <a:buNone/>
              <a:defRPr sz="2000"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13225" y="460651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50" name="Google Shape;50;p5"/>
          <p:cNvCxnSpPr/>
          <p:nvPr/>
        </p:nvCxnSpPr>
        <p:spPr>
          <a:xfrm>
            <a:off x="0" y="530400"/>
            <a:ext cx="436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ot"/>
            <a:round/>
            <a:headEnd type="none" w="med" len="med"/>
            <a:tailEnd type="diamond" w="med" len="med"/>
          </a:ln>
        </p:spPr>
      </p:cxnSp>
      <p:cxnSp>
        <p:nvCxnSpPr>
          <p:cNvPr id="51" name="Google Shape;51;p5"/>
          <p:cNvCxnSpPr/>
          <p:nvPr/>
        </p:nvCxnSpPr>
        <p:spPr>
          <a:xfrm>
            <a:off x="722375" y="4602625"/>
            <a:ext cx="7716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ot"/>
            <a:round/>
            <a:headEnd type="diamond" w="med" len="med"/>
            <a:tailEnd type="diamond" w="med" len="med"/>
          </a:ln>
        </p:spPr>
      </p:cxnSp>
      <p:sp>
        <p:nvSpPr>
          <p:cNvPr id="52" name="Google Shape;52;p5"/>
          <p:cNvSpPr/>
          <p:nvPr/>
        </p:nvSpPr>
        <p:spPr>
          <a:xfrm>
            <a:off x="7246894" y="-7048"/>
            <a:ext cx="341100" cy="865450"/>
          </a:xfrm>
          <a:prstGeom prst="flowChartOffpageConnector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7748981" y="-7048"/>
            <a:ext cx="341100" cy="865450"/>
          </a:xfrm>
          <a:prstGeom prst="flowChartOffpageConnector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8251069" y="-7048"/>
            <a:ext cx="341100" cy="865450"/>
          </a:xfrm>
          <a:prstGeom prst="flowChartOffpageConnector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5116608" y="1414325"/>
            <a:ext cx="2968800" cy="10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ubTitle" idx="1"/>
          </p:nvPr>
        </p:nvSpPr>
        <p:spPr>
          <a:xfrm>
            <a:off x="5116608" y="2809525"/>
            <a:ext cx="2968800" cy="12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None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cxnSp>
        <p:nvCxnSpPr>
          <p:cNvPr id="67" name="Google Shape;67;p7"/>
          <p:cNvCxnSpPr/>
          <p:nvPr/>
        </p:nvCxnSpPr>
        <p:spPr>
          <a:xfrm>
            <a:off x="0" y="530400"/>
            <a:ext cx="2655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ot"/>
            <a:round/>
            <a:headEnd type="none" w="med" len="med"/>
            <a:tailEnd type="diamond" w="med" len="med"/>
          </a:ln>
        </p:spPr>
      </p:cxnSp>
      <p:cxnSp>
        <p:nvCxnSpPr>
          <p:cNvPr id="68" name="Google Shape;68;p7"/>
          <p:cNvCxnSpPr/>
          <p:nvPr/>
        </p:nvCxnSpPr>
        <p:spPr>
          <a:xfrm>
            <a:off x="6525000" y="4617000"/>
            <a:ext cx="2655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ot"/>
            <a:round/>
            <a:headEnd type="diamond" w="med" len="med"/>
            <a:tailEnd type="none" w="med" len="med"/>
          </a:ln>
        </p:spPr>
      </p:cxnSp>
      <p:sp>
        <p:nvSpPr>
          <p:cNvPr id="69" name="Google Shape;69;p7"/>
          <p:cNvSpPr/>
          <p:nvPr/>
        </p:nvSpPr>
        <p:spPr>
          <a:xfrm>
            <a:off x="6219888" y="-93400"/>
            <a:ext cx="807800" cy="894900"/>
          </a:xfrm>
          <a:prstGeom prst="flowChartOffpageConnector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7"/>
          <p:cNvSpPr/>
          <p:nvPr/>
        </p:nvSpPr>
        <p:spPr>
          <a:xfrm>
            <a:off x="7275465" y="-90100"/>
            <a:ext cx="807800" cy="894900"/>
          </a:xfrm>
          <a:prstGeom prst="flowChartOffpageConnector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"/>
          <p:cNvSpPr/>
          <p:nvPr/>
        </p:nvSpPr>
        <p:spPr>
          <a:xfrm>
            <a:off x="5164315" y="-90100"/>
            <a:ext cx="807800" cy="894900"/>
          </a:xfrm>
          <a:prstGeom prst="flowChartOffpageConnector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828001" y="1704225"/>
            <a:ext cx="3630300" cy="6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ubTitle" idx="1"/>
          </p:nvPr>
        </p:nvSpPr>
        <p:spPr>
          <a:xfrm>
            <a:off x="827925" y="2374125"/>
            <a:ext cx="363030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lab Thin"/>
              <a:buNone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83" name="Google Shape;83;p9"/>
          <p:cNvCxnSpPr/>
          <p:nvPr/>
        </p:nvCxnSpPr>
        <p:spPr>
          <a:xfrm>
            <a:off x="6489000" y="4608575"/>
            <a:ext cx="2655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ot"/>
            <a:round/>
            <a:headEnd type="diamond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7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0"/>
          <p:cNvSpPr txBox="1">
            <a:spLocks noGrp="1"/>
          </p:cNvSpPr>
          <p:nvPr>
            <p:ph type="subTitle" idx="1"/>
          </p:nvPr>
        </p:nvSpPr>
        <p:spPr>
          <a:xfrm>
            <a:off x="706875" y="3238750"/>
            <a:ext cx="24105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None/>
              <a:defRPr sz="16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None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None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None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None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None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None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None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None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9pPr>
          </a:lstStyle>
          <a:p>
            <a:endParaRPr/>
          </a:p>
        </p:txBody>
      </p:sp>
      <p:sp>
        <p:nvSpPr>
          <p:cNvPr id="185" name="Google Shape;185;p20"/>
          <p:cNvSpPr txBox="1">
            <a:spLocks noGrp="1"/>
          </p:cNvSpPr>
          <p:nvPr>
            <p:ph type="subTitle" idx="2"/>
          </p:nvPr>
        </p:nvSpPr>
        <p:spPr>
          <a:xfrm>
            <a:off x="3363600" y="3238750"/>
            <a:ext cx="24105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None/>
              <a:defRPr sz="16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None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None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None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None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None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None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None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None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9pPr>
          </a:lstStyle>
          <a:p>
            <a:endParaRPr/>
          </a:p>
        </p:txBody>
      </p:sp>
      <p:sp>
        <p:nvSpPr>
          <p:cNvPr id="186" name="Google Shape;186;p20"/>
          <p:cNvSpPr txBox="1">
            <a:spLocks noGrp="1"/>
          </p:cNvSpPr>
          <p:nvPr>
            <p:ph type="subTitle" idx="3"/>
          </p:nvPr>
        </p:nvSpPr>
        <p:spPr>
          <a:xfrm>
            <a:off x="6020325" y="3238750"/>
            <a:ext cx="24105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None/>
              <a:defRPr sz="16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None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None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None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None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None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None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None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None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9pPr>
          </a:lstStyle>
          <a:p>
            <a:endParaRPr/>
          </a:p>
        </p:txBody>
      </p:sp>
      <p:sp>
        <p:nvSpPr>
          <p:cNvPr id="187" name="Google Shape;187;p20"/>
          <p:cNvSpPr txBox="1">
            <a:spLocks noGrp="1"/>
          </p:cNvSpPr>
          <p:nvPr>
            <p:ph type="subTitle" idx="4"/>
          </p:nvPr>
        </p:nvSpPr>
        <p:spPr>
          <a:xfrm>
            <a:off x="706875" y="2804338"/>
            <a:ext cx="24105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ermania One"/>
              <a:buNone/>
              <a:defRPr sz="2200"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ermania One"/>
              <a:buNone/>
              <a:defRPr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ermania One"/>
              <a:buNone/>
              <a:defRPr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ermania One"/>
              <a:buNone/>
              <a:defRPr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ermania One"/>
              <a:buNone/>
              <a:defRPr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ermania One"/>
              <a:buNone/>
              <a:defRPr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ermania One"/>
              <a:buNone/>
              <a:defRPr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ermania One"/>
              <a:buNone/>
              <a:defRPr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ermania One"/>
              <a:buNone/>
              <a:defRPr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9pPr>
          </a:lstStyle>
          <a:p>
            <a:endParaRPr/>
          </a:p>
        </p:txBody>
      </p:sp>
      <p:sp>
        <p:nvSpPr>
          <p:cNvPr id="188" name="Google Shape;188;p20"/>
          <p:cNvSpPr txBox="1">
            <a:spLocks noGrp="1"/>
          </p:cNvSpPr>
          <p:nvPr>
            <p:ph type="subTitle" idx="5"/>
          </p:nvPr>
        </p:nvSpPr>
        <p:spPr>
          <a:xfrm>
            <a:off x="3363600" y="2804338"/>
            <a:ext cx="24105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ermania One"/>
              <a:buNone/>
              <a:defRPr sz="2200"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ermania One"/>
              <a:buNone/>
              <a:defRPr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ermania One"/>
              <a:buNone/>
              <a:defRPr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ermania One"/>
              <a:buNone/>
              <a:defRPr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ermania One"/>
              <a:buNone/>
              <a:defRPr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ermania One"/>
              <a:buNone/>
              <a:defRPr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ermania One"/>
              <a:buNone/>
              <a:defRPr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ermania One"/>
              <a:buNone/>
              <a:defRPr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ermania One"/>
              <a:buNone/>
              <a:defRPr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9pPr>
          </a:lstStyle>
          <a:p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subTitle" idx="6"/>
          </p:nvPr>
        </p:nvSpPr>
        <p:spPr>
          <a:xfrm>
            <a:off x="6020325" y="2804338"/>
            <a:ext cx="24105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ermania One"/>
              <a:buNone/>
              <a:defRPr sz="2200"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ermania One"/>
              <a:buNone/>
              <a:defRPr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ermania One"/>
              <a:buNone/>
              <a:defRPr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ermania One"/>
              <a:buNone/>
              <a:defRPr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ermania One"/>
              <a:buNone/>
              <a:defRPr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ermania One"/>
              <a:buNone/>
              <a:defRPr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ermania One"/>
              <a:buNone/>
              <a:defRPr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ermania One"/>
              <a:buNone/>
              <a:defRPr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ermania One"/>
              <a:buNone/>
              <a:defRPr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9pPr>
          </a:lstStyle>
          <a:p>
            <a:endParaRPr/>
          </a:p>
        </p:txBody>
      </p:sp>
      <p:cxnSp>
        <p:nvCxnSpPr>
          <p:cNvPr id="190" name="Google Shape;190;p20"/>
          <p:cNvCxnSpPr/>
          <p:nvPr/>
        </p:nvCxnSpPr>
        <p:spPr>
          <a:xfrm>
            <a:off x="0" y="4617000"/>
            <a:ext cx="2655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ot"/>
            <a:round/>
            <a:headEnd type="none" w="med" len="med"/>
            <a:tailEnd type="diamond" w="med" len="med"/>
          </a:ln>
        </p:spPr>
      </p:cxnSp>
      <p:cxnSp>
        <p:nvCxnSpPr>
          <p:cNvPr id="191" name="Google Shape;191;p20"/>
          <p:cNvCxnSpPr/>
          <p:nvPr/>
        </p:nvCxnSpPr>
        <p:spPr>
          <a:xfrm>
            <a:off x="8141300" y="539500"/>
            <a:ext cx="1026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ot"/>
            <a:round/>
            <a:headEnd type="diamond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0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Char char="●"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Char char="○"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Char char="■"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Char char="●"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Char char="○"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Char char="■"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Char char="●"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Char char="○"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 Thin"/>
              <a:buChar char="■"/>
              <a:defRPr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Germania One"/>
              <a:buNone/>
              <a:defRPr sz="2800"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●"/>
              <a:defRPr sz="1800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"/>
              <a:buChar char="○"/>
              <a:defRPr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"/>
              <a:buChar char="■"/>
              <a:defRPr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"/>
              <a:buChar char="●"/>
              <a:defRPr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"/>
              <a:buChar char="○"/>
              <a:defRPr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"/>
              <a:buChar char="■"/>
              <a:defRPr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"/>
              <a:buChar char="●"/>
              <a:defRPr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"/>
              <a:buChar char="○"/>
              <a:defRPr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Josefin Slab"/>
              <a:buChar char="■"/>
              <a:defRPr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8" r:id="rId7"/>
    <p:sldLayoutId id="2147483666" r:id="rId8"/>
    <p:sldLayoutId id="2147483669" r:id="rId9"/>
    <p:sldLayoutId id="2147483670" r:id="rId10"/>
    <p:sldLayoutId id="2147483672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0.jpe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 txBox="1">
            <a:spLocks noGrp="1"/>
          </p:cNvSpPr>
          <p:nvPr>
            <p:ph type="ctrTitle"/>
          </p:nvPr>
        </p:nvSpPr>
        <p:spPr>
          <a:xfrm>
            <a:off x="705500" y="3147013"/>
            <a:ext cx="7763400" cy="7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נחמיה פרק ד'</a:t>
            </a:r>
            <a:endParaRPr dirty="0">
              <a:ln>
                <a:solidFill>
                  <a:schemeClr val="tx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OptmumBlack" pitchFamily="2" charset="-79"/>
            </a:endParaRPr>
          </a:p>
        </p:txBody>
      </p:sp>
      <p:sp>
        <p:nvSpPr>
          <p:cNvPr id="334" name="Google Shape;334;p32"/>
          <p:cNvSpPr txBox="1">
            <a:spLocks noGrp="1"/>
          </p:cNvSpPr>
          <p:nvPr>
            <p:ph type="subTitle" idx="1"/>
          </p:nvPr>
        </p:nvSpPr>
        <p:spPr>
          <a:xfrm>
            <a:off x="2514205" y="3948558"/>
            <a:ext cx="4146000" cy="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Optmum" pitchFamily="2" charset="-79"/>
              </a:rPr>
              <a:t>העמידה מול התנכלים</a:t>
            </a:r>
            <a:endParaRPr sz="24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Optmum" pitchFamily="2" charset="-79"/>
            </a:endParaRPr>
          </a:p>
        </p:txBody>
      </p:sp>
      <p:pic>
        <p:nvPicPr>
          <p:cNvPr id="30" name="תמונה 29" descr="בלוג בהוראת תולדות האמנות - Vera Lesovoiy: האחים שמיר, &quot;באחת ידו ...">
            <a:extLst>
              <a:ext uri="{FF2B5EF4-FFF2-40B4-BE49-F238E27FC236}">
                <a16:creationId xmlns:a16="http://schemas.microsoft.com/office/drawing/2014/main" id="{4D09C9FE-9EBA-48DF-939D-77F2D4A51F6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3" r="19492"/>
          <a:stretch/>
        </p:blipFill>
        <p:spPr bwMode="auto">
          <a:xfrm>
            <a:off x="5119304" y="1054609"/>
            <a:ext cx="1051231" cy="144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1216FE0D-FBD1-4019-8324-2A988890C9C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95" y="1054609"/>
            <a:ext cx="1051232" cy="144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0"/>
          <p:cNvSpPr txBox="1">
            <a:spLocks noGrp="1"/>
          </p:cNvSpPr>
          <p:nvPr>
            <p:ph type="title"/>
          </p:nvPr>
        </p:nvSpPr>
        <p:spPr>
          <a:xfrm>
            <a:off x="5384651" y="714967"/>
            <a:ext cx="2968800" cy="8822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מה </a:t>
            </a:r>
            <a:r>
              <a:rPr lang="he-IL" sz="2000" dirty="0" err="1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היתה</a:t>
            </a:r>
            <a:r>
              <a:rPr lang="he-IL" sz="20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 מזימת הצרים?</a:t>
            </a:r>
            <a:endParaRPr sz="2000" dirty="0">
              <a:ln>
                <a:solidFill>
                  <a:schemeClr val="tx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OptmumBlack" pitchFamily="2" charset="-79"/>
            </a:endParaRPr>
          </a:p>
        </p:txBody>
      </p:sp>
      <p:sp>
        <p:nvSpPr>
          <p:cNvPr id="496" name="Google Shape;496;p40"/>
          <p:cNvSpPr txBox="1">
            <a:spLocks noGrp="1"/>
          </p:cNvSpPr>
          <p:nvPr>
            <p:ph type="subTitle" idx="1"/>
          </p:nvPr>
        </p:nvSpPr>
        <p:spPr>
          <a:xfrm>
            <a:off x="5219451" y="1980712"/>
            <a:ext cx="3236364" cy="24235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 rtl="1">
              <a:lnSpc>
                <a:spcPct val="115000"/>
              </a:lnSpc>
            </a:pPr>
            <a:r>
              <a:rPr lang="he-IL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    (ה) "</a:t>
            </a:r>
            <a:r>
              <a:rPr lang="he-IL" b="1" dirty="0">
                <a:solidFill>
                  <a:schemeClr val="tx2"/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וַיֹּאמְרוּ </a:t>
            </a:r>
            <a:r>
              <a:rPr lang="he-IL" b="1" dirty="0" err="1">
                <a:solidFill>
                  <a:schemeClr val="tx2"/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צָרֵינו</a:t>
            </a:r>
            <a:r>
              <a:rPr lang="he-IL" b="1" dirty="0">
                <a:solidFill>
                  <a:schemeClr val="tx2"/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ּ"- </a:t>
            </a:r>
            <a:r>
              <a:rPr lang="he-IL" sz="1600" b="1" kern="1200" dirty="0">
                <a:solidFill>
                  <a:schemeClr val="accent6">
                    <a:lumMod val="75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[ </a:t>
            </a:r>
            <a:r>
              <a:rPr lang="he-IL" sz="1600" b="1" kern="12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מ</a:t>
            </a:r>
            <a:r>
              <a:rPr lang="he-IL" sz="1600" kern="12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צודת דוד</a:t>
            </a:r>
            <a:r>
              <a:rPr lang="he-IL" sz="1600" kern="1200" dirty="0">
                <a:solidFill>
                  <a:schemeClr val="accent6">
                    <a:lumMod val="75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: </a:t>
            </a:r>
          </a:p>
          <a:p>
            <a:pPr algn="r" rtl="1">
              <a:lnSpc>
                <a:spcPct val="115000"/>
              </a:lnSpc>
            </a:pPr>
            <a:r>
              <a:rPr lang="he-IL" sz="1600" kern="1200" dirty="0">
                <a:solidFill>
                  <a:schemeClr val="accent6">
                    <a:lumMod val="75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      </a:t>
            </a:r>
            <a:r>
              <a:rPr lang="he-IL" sz="1600" kern="1200" dirty="0" err="1">
                <a:solidFill>
                  <a:schemeClr val="accent6">
                    <a:lumMod val="75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ואוייבינו</a:t>
            </a:r>
            <a:r>
              <a:rPr lang="he-IL" sz="1600" kern="1200" dirty="0">
                <a:solidFill>
                  <a:schemeClr val="accent6">
                    <a:lumMod val="75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 אמרו נבוא פתאום על הבונים- </a:t>
            </a:r>
            <a:r>
              <a:rPr lang="he-IL" sz="1600" kern="1200" dirty="0">
                <a:solidFill>
                  <a:schemeClr val="accent6">
                    <a:lumMod val="75000"/>
                  </a:schemeClr>
                </a:solidFill>
                <a:latin typeface="FbBejerano Bold" panose="02020803050405020304" pitchFamily="18" charset="-79"/>
                <a:cs typeface="Organy" pitchFamily="2" charset="-79"/>
              </a:rPr>
              <a:t>מתקפת פתע, הרג, השבתת הבניה</a:t>
            </a:r>
            <a:r>
              <a:rPr lang="he-IL" sz="1600" kern="1200" dirty="0">
                <a:solidFill>
                  <a:schemeClr val="accent6">
                    <a:lumMod val="75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]</a:t>
            </a:r>
            <a:r>
              <a:rPr lang="he-IL" sz="1600" kern="1200" dirty="0">
                <a:solidFill>
                  <a:schemeClr val="lt1"/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ה</a:t>
            </a:r>
          </a:p>
          <a:p>
            <a:pPr algn="r" rtl="1">
              <a:lnSpc>
                <a:spcPct val="115000"/>
              </a:lnSpc>
            </a:pPr>
            <a:r>
              <a:rPr lang="he-IL" b="1" dirty="0">
                <a:solidFill>
                  <a:schemeClr val="tx2"/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לֹא יֵדְעוּ וְלֹא יִרְאוּ עַד אֲשֶׁר נָבוֹא אֶל תּוֹכָם וַהֲרַגְנוּם וְהִשְׁבַּתְנוּ אֶת הַמְּלָאכָה: </a:t>
            </a:r>
            <a:r>
              <a:rPr lang="he-IL" b="1" dirty="0">
                <a:solidFill>
                  <a:schemeClr val="bg1"/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(ו) </a:t>
            </a:r>
            <a:r>
              <a:rPr lang="he-IL" b="1" dirty="0">
                <a:solidFill>
                  <a:schemeClr val="tx2"/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וַיְהִי כַּאֲשֶׁר בָּאוּ הַיְּהוּדִים </a:t>
            </a:r>
            <a:r>
              <a:rPr lang="he-IL" b="1" dirty="0" err="1">
                <a:solidFill>
                  <a:schemeClr val="tx2"/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הַיֹּשְׁבִים</a:t>
            </a:r>
            <a:r>
              <a:rPr lang="he-IL" b="1" dirty="0">
                <a:solidFill>
                  <a:schemeClr val="tx2"/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 אֶצְלָם וַיֹּאמְרוּ לָנוּ עֶשֶׂר פְּעָמִים מִכָּל  </a:t>
            </a:r>
          </a:p>
          <a:p>
            <a:pPr algn="r" rtl="1">
              <a:lnSpc>
                <a:spcPct val="115000"/>
              </a:lnSpc>
            </a:pPr>
            <a:r>
              <a:rPr lang="he-IL" b="1" dirty="0">
                <a:solidFill>
                  <a:schemeClr val="tx2"/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           </a:t>
            </a:r>
            <a:r>
              <a:rPr lang="he-IL" b="1" dirty="0" err="1">
                <a:solidFill>
                  <a:schemeClr val="tx2"/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הַמְּקֹמוֹת</a:t>
            </a:r>
            <a:r>
              <a:rPr lang="he-IL" b="1" dirty="0">
                <a:solidFill>
                  <a:schemeClr val="tx2"/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 אֲשֶׁר תָּשׁוּבוּ עָלֵינוּ</a:t>
            </a:r>
            <a:r>
              <a:rPr lang="en-US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</p:txBody>
      </p:sp>
      <p:grpSp>
        <p:nvGrpSpPr>
          <p:cNvPr id="497" name="Google Shape;497;p40"/>
          <p:cNvGrpSpPr/>
          <p:nvPr/>
        </p:nvGrpSpPr>
        <p:grpSpPr>
          <a:xfrm>
            <a:off x="6531695" y="1418352"/>
            <a:ext cx="750600" cy="138600"/>
            <a:chOff x="6248488" y="2571750"/>
            <a:chExt cx="750600" cy="138600"/>
          </a:xfrm>
        </p:grpSpPr>
        <p:sp>
          <p:nvSpPr>
            <p:cNvPr id="498" name="Google Shape;498;p40"/>
            <p:cNvSpPr/>
            <p:nvPr/>
          </p:nvSpPr>
          <p:spPr>
            <a:xfrm>
              <a:off x="6248488" y="2571750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6554488" y="2571750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6860488" y="2571750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40"/>
          <p:cNvGrpSpPr/>
          <p:nvPr/>
        </p:nvGrpSpPr>
        <p:grpSpPr>
          <a:xfrm>
            <a:off x="4743071" y="1654243"/>
            <a:ext cx="4189247" cy="3043829"/>
            <a:chOff x="1069907" y="1437925"/>
            <a:chExt cx="2598000" cy="2597700"/>
          </a:xfrm>
        </p:grpSpPr>
        <p:sp>
          <p:nvSpPr>
            <p:cNvPr id="502" name="Google Shape;502;p40"/>
            <p:cNvSpPr/>
            <p:nvPr/>
          </p:nvSpPr>
          <p:spPr>
            <a:xfrm>
              <a:off x="1069907" y="1437925"/>
              <a:ext cx="2598000" cy="2597700"/>
            </a:xfrm>
            <a:prstGeom prst="ellipse">
              <a:avLst/>
            </a:prstGeom>
            <a:noFill/>
            <a:ln w="19050" cap="flat" cmpd="sng">
              <a:solidFill>
                <a:srgbClr val="6156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1218219" y="1586248"/>
              <a:ext cx="2301300" cy="2301300"/>
            </a:xfrm>
            <a:prstGeom prst="ellipse">
              <a:avLst/>
            </a:prstGeom>
            <a:noFill/>
            <a:ln w="19050" cap="flat" cmpd="sng">
              <a:solidFill>
                <a:srgbClr val="61564E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495;p40">
            <a:extLst>
              <a:ext uri="{FF2B5EF4-FFF2-40B4-BE49-F238E27FC236}">
                <a16:creationId xmlns:a16="http://schemas.microsoft.com/office/drawing/2014/main" id="{1EF8D7B3-A4CF-4934-BEFF-C15E81CAE7AF}"/>
              </a:ext>
            </a:extLst>
          </p:cNvPr>
          <p:cNvSpPr txBox="1">
            <a:spLocks/>
          </p:cNvSpPr>
          <p:nvPr/>
        </p:nvSpPr>
        <p:spPr>
          <a:xfrm>
            <a:off x="693042" y="796810"/>
            <a:ext cx="2968800" cy="71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Germania One"/>
              <a:buNone/>
              <a:defRPr sz="3000" b="0" i="0" u="none" strike="noStrike" cap="none"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1"/>
            <a:r>
              <a:rPr lang="he-IL" sz="20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כיצד היא התגלתה? </a:t>
            </a:r>
          </a:p>
        </p:txBody>
      </p:sp>
      <p:grpSp>
        <p:nvGrpSpPr>
          <p:cNvPr id="36" name="Google Shape;497;p40">
            <a:extLst>
              <a:ext uri="{FF2B5EF4-FFF2-40B4-BE49-F238E27FC236}">
                <a16:creationId xmlns:a16="http://schemas.microsoft.com/office/drawing/2014/main" id="{337F98CD-1CB3-4001-8AC7-55EF600E4849}"/>
              </a:ext>
            </a:extLst>
          </p:cNvPr>
          <p:cNvGrpSpPr/>
          <p:nvPr/>
        </p:nvGrpSpPr>
        <p:grpSpPr>
          <a:xfrm>
            <a:off x="1802142" y="1406536"/>
            <a:ext cx="750600" cy="138600"/>
            <a:chOff x="6248488" y="2571750"/>
            <a:chExt cx="750600" cy="138600"/>
          </a:xfrm>
        </p:grpSpPr>
        <p:sp>
          <p:nvSpPr>
            <p:cNvPr id="37" name="Google Shape;498;p40">
              <a:extLst>
                <a:ext uri="{FF2B5EF4-FFF2-40B4-BE49-F238E27FC236}">
                  <a16:creationId xmlns:a16="http://schemas.microsoft.com/office/drawing/2014/main" id="{3A26F4F9-27F6-4DA4-B0D2-BD882429F394}"/>
                </a:ext>
              </a:extLst>
            </p:cNvPr>
            <p:cNvSpPr/>
            <p:nvPr/>
          </p:nvSpPr>
          <p:spPr>
            <a:xfrm>
              <a:off x="6248488" y="2571750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99;p40">
              <a:extLst>
                <a:ext uri="{FF2B5EF4-FFF2-40B4-BE49-F238E27FC236}">
                  <a16:creationId xmlns:a16="http://schemas.microsoft.com/office/drawing/2014/main" id="{7984775C-F936-4C2F-AE42-D0F7399EF7AE}"/>
                </a:ext>
              </a:extLst>
            </p:cNvPr>
            <p:cNvSpPr/>
            <p:nvPr/>
          </p:nvSpPr>
          <p:spPr>
            <a:xfrm>
              <a:off x="6554488" y="2571750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00;p40">
              <a:extLst>
                <a:ext uri="{FF2B5EF4-FFF2-40B4-BE49-F238E27FC236}">
                  <a16:creationId xmlns:a16="http://schemas.microsoft.com/office/drawing/2014/main" id="{BAD8792F-382D-498A-B5EE-B8FDEBCE9B79}"/>
                </a:ext>
              </a:extLst>
            </p:cNvPr>
            <p:cNvSpPr/>
            <p:nvPr/>
          </p:nvSpPr>
          <p:spPr>
            <a:xfrm>
              <a:off x="6860488" y="2571750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501;p40">
            <a:extLst>
              <a:ext uri="{FF2B5EF4-FFF2-40B4-BE49-F238E27FC236}">
                <a16:creationId xmlns:a16="http://schemas.microsoft.com/office/drawing/2014/main" id="{E580E21E-83C9-4E15-85E5-6410A64C64F0}"/>
              </a:ext>
            </a:extLst>
          </p:cNvPr>
          <p:cNvGrpSpPr/>
          <p:nvPr/>
        </p:nvGrpSpPr>
        <p:grpSpPr>
          <a:xfrm>
            <a:off x="82880" y="1654242"/>
            <a:ext cx="4189247" cy="3043829"/>
            <a:chOff x="1069907" y="1437925"/>
            <a:chExt cx="2598000" cy="2597700"/>
          </a:xfrm>
        </p:grpSpPr>
        <p:sp>
          <p:nvSpPr>
            <p:cNvPr id="41" name="Google Shape;502;p40">
              <a:extLst>
                <a:ext uri="{FF2B5EF4-FFF2-40B4-BE49-F238E27FC236}">
                  <a16:creationId xmlns:a16="http://schemas.microsoft.com/office/drawing/2014/main" id="{3B39A63C-CC21-401B-BD95-4F5AAF17D278}"/>
                </a:ext>
              </a:extLst>
            </p:cNvPr>
            <p:cNvSpPr/>
            <p:nvPr/>
          </p:nvSpPr>
          <p:spPr>
            <a:xfrm>
              <a:off x="1069907" y="1437925"/>
              <a:ext cx="2598000" cy="2597700"/>
            </a:xfrm>
            <a:prstGeom prst="ellipse">
              <a:avLst/>
            </a:prstGeom>
            <a:noFill/>
            <a:ln w="19050" cap="flat" cmpd="sng">
              <a:solidFill>
                <a:srgbClr val="6156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03;p40">
              <a:extLst>
                <a:ext uri="{FF2B5EF4-FFF2-40B4-BE49-F238E27FC236}">
                  <a16:creationId xmlns:a16="http://schemas.microsoft.com/office/drawing/2014/main" id="{3F1FE197-2E23-4FE1-804A-01CF5B5C9D3C}"/>
                </a:ext>
              </a:extLst>
            </p:cNvPr>
            <p:cNvSpPr/>
            <p:nvPr/>
          </p:nvSpPr>
          <p:spPr>
            <a:xfrm>
              <a:off x="1218219" y="1586248"/>
              <a:ext cx="2301300" cy="2301300"/>
            </a:xfrm>
            <a:prstGeom prst="ellipse">
              <a:avLst/>
            </a:prstGeom>
            <a:noFill/>
            <a:ln w="19050" cap="flat" cmpd="sng">
              <a:solidFill>
                <a:srgbClr val="61564E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DC83B06C-D86C-4C0B-BFE8-612E95E8F70D}"/>
              </a:ext>
            </a:extLst>
          </p:cNvPr>
          <p:cNvSpPr/>
          <p:nvPr/>
        </p:nvSpPr>
        <p:spPr>
          <a:xfrm>
            <a:off x="-33106" y="2074404"/>
            <a:ext cx="39282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b="1" dirty="0">
                <a:solidFill>
                  <a:schemeClr val="tx2"/>
                </a:solidFill>
                <a:latin typeface="FbBejerano Bold" panose="02020803050405020304" pitchFamily="18" charset="-79"/>
                <a:cs typeface="FbBejerano Bold" panose="02020803050405020304" pitchFamily="18" charset="-79"/>
                <a:sym typeface="Josefin Slab Thin"/>
              </a:rPr>
              <a:t>               </a:t>
            </a:r>
            <a:r>
              <a:rPr lang="he-IL" sz="1600" kern="12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  <a:sym typeface="Josefin Slab Thin"/>
              </a:rPr>
              <a:t>רש"י:</a:t>
            </a:r>
            <a:r>
              <a:rPr lang="he-IL" b="1" dirty="0">
                <a:solidFill>
                  <a:schemeClr val="tx2"/>
                </a:solidFill>
                <a:latin typeface="FbBejerano Bold" panose="02020803050405020304" pitchFamily="18" charset="-79"/>
                <a:cs typeface="FbBejerano Bold" panose="02020803050405020304" pitchFamily="18" charset="-79"/>
                <a:sym typeface="Josefin Slab Thin"/>
              </a:rPr>
              <a:t> (ו) "</a:t>
            </a:r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  <a:sym typeface="Josefin Slab Thin"/>
              </a:rPr>
              <a:t>ויהי כאשר באו היהודים" </a:t>
            </a:r>
            <a:r>
              <a:rPr lang="he-IL" b="1" dirty="0">
                <a:solidFill>
                  <a:schemeClr val="tx2"/>
                </a:solidFill>
                <a:latin typeface="FbBejerano Bold" panose="02020803050405020304" pitchFamily="18" charset="-79"/>
                <a:cs typeface="FbBejerano Bold" panose="02020803050405020304" pitchFamily="18" charset="-79"/>
                <a:sym typeface="Josefin Slab Thin"/>
              </a:rPr>
              <a:t>– </a:t>
            </a:r>
          </a:p>
          <a:p>
            <a:pPr algn="r" rtl="1"/>
            <a:r>
              <a:rPr lang="he-IL" b="1" dirty="0">
                <a:solidFill>
                  <a:schemeClr val="tx2"/>
                </a:solidFill>
                <a:latin typeface="FbBejerano Bold" panose="02020803050405020304" pitchFamily="18" charset="-79"/>
                <a:cs typeface="FbBejerano Bold" panose="02020803050405020304" pitchFamily="18" charset="-79"/>
                <a:sym typeface="Josefin Slab Thin"/>
              </a:rPr>
              <a:t>       ועתה נאספו הצרים אשר </a:t>
            </a:r>
            <a:r>
              <a:rPr lang="he-IL" b="1" dirty="0" err="1">
                <a:solidFill>
                  <a:schemeClr val="tx2"/>
                </a:solidFill>
                <a:latin typeface="FbBejerano Bold" panose="02020803050405020304" pitchFamily="18" charset="-79"/>
                <a:cs typeface="FbBejerano Bold" panose="02020803050405020304" pitchFamily="18" charset="-79"/>
                <a:sym typeface="Josefin Slab Thin"/>
              </a:rPr>
              <a:t>נתקשרו</a:t>
            </a:r>
            <a:r>
              <a:rPr lang="he-IL" b="1" dirty="0">
                <a:solidFill>
                  <a:schemeClr val="tx2"/>
                </a:solidFill>
                <a:latin typeface="FbBejerano Bold" panose="02020803050405020304" pitchFamily="18" charset="-79"/>
                <a:cs typeface="FbBejerano Bold" panose="02020803050405020304" pitchFamily="18" charset="-79"/>
                <a:sym typeface="Josefin Slab Thin"/>
              </a:rPr>
              <a:t> יחד לבא </a:t>
            </a:r>
            <a:r>
              <a:rPr lang="he-IL" b="1" dirty="0" err="1">
                <a:solidFill>
                  <a:schemeClr val="tx2"/>
                </a:solidFill>
                <a:latin typeface="FbBejerano Bold" panose="02020803050405020304" pitchFamily="18" charset="-79"/>
                <a:cs typeface="FbBejerano Bold" panose="02020803050405020304" pitchFamily="18" charset="-79"/>
                <a:sym typeface="Josefin Slab Thin"/>
              </a:rPr>
              <a:t>להלחם</a:t>
            </a:r>
            <a:r>
              <a:rPr lang="he-IL" b="1" dirty="0">
                <a:solidFill>
                  <a:schemeClr val="tx2"/>
                </a:solidFill>
                <a:latin typeface="FbBejerano Bold" panose="02020803050405020304" pitchFamily="18" charset="-79"/>
                <a:cs typeface="FbBejerano Bold" panose="02020803050405020304" pitchFamily="18" charset="-79"/>
                <a:sym typeface="Josefin Slab Thin"/>
              </a:rPr>
              <a:t> </a:t>
            </a:r>
          </a:p>
          <a:p>
            <a:pPr algn="r" rtl="1"/>
            <a:r>
              <a:rPr lang="he-IL" b="1" dirty="0">
                <a:solidFill>
                  <a:schemeClr val="tx2"/>
                </a:solidFill>
                <a:latin typeface="FbBejerano Bold" panose="02020803050405020304" pitchFamily="18" charset="-79"/>
                <a:cs typeface="FbBejerano Bold" panose="02020803050405020304" pitchFamily="18" charset="-79"/>
                <a:sym typeface="Josefin Slab Thin"/>
              </a:rPr>
              <a:t>  בנו, עם היהודים אשר היו </a:t>
            </a:r>
            <a:r>
              <a:rPr lang="he-IL" b="1" dirty="0" err="1">
                <a:solidFill>
                  <a:schemeClr val="tx2"/>
                </a:solidFill>
                <a:latin typeface="FbBejerano Bold" panose="02020803050405020304" pitchFamily="18" charset="-79"/>
                <a:cs typeface="FbBejerano Bold" panose="02020803050405020304" pitchFamily="18" charset="-79"/>
                <a:sym typeface="Josefin Slab Thin"/>
              </a:rPr>
              <a:t>בינותם</a:t>
            </a:r>
            <a:r>
              <a:rPr lang="he-IL" b="1" dirty="0">
                <a:solidFill>
                  <a:schemeClr val="tx2"/>
                </a:solidFill>
                <a:latin typeface="FbBejerano Bold" panose="02020803050405020304" pitchFamily="18" charset="-79"/>
                <a:cs typeface="FbBejerano Bold" panose="02020803050405020304" pitchFamily="18" charset="-79"/>
                <a:sym typeface="Josefin Slab Thin"/>
              </a:rPr>
              <a:t> </a:t>
            </a:r>
            <a:r>
              <a:rPr lang="he-IL" b="1" dirty="0" err="1">
                <a:solidFill>
                  <a:schemeClr val="tx2"/>
                </a:solidFill>
                <a:latin typeface="FbBejerano Bold" panose="02020803050405020304" pitchFamily="18" charset="-79"/>
                <a:cs typeface="FbBejerano Bold" panose="02020803050405020304" pitchFamily="18" charset="-79"/>
                <a:sym typeface="Josefin Slab Thin"/>
              </a:rPr>
              <a:t>בארצותם</a:t>
            </a:r>
            <a:r>
              <a:rPr lang="he-IL" b="1" dirty="0">
                <a:solidFill>
                  <a:schemeClr val="tx2"/>
                </a:solidFill>
                <a:latin typeface="FbBejerano Bold" panose="02020803050405020304" pitchFamily="18" charset="-79"/>
                <a:cs typeface="FbBejerano Bold" panose="02020803050405020304" pitchFamily="18" charset="-79"/>
                <a:sym typeface="Josefin Slab Thin"/>
              </a:rPr>
              <a:t>.</a:t>
            </a:r>
          </a:p>
          <a:p>
            <a:pPr algn="r"/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  <a:sym typeface="Josefin Slab Thin"/>
              </a:rPr>
              <a:t>ואותם היהודים אשר </a:t>
            </a:r>
            <a:r>
              <a:rPr lang="he-IL" b="1" dirty="0" err="1">
                <a:solidFill>
                  <a:schemeClr val="accent6">
                    <a:lumMod val="75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  <a:sym typeface="Josefin Slab Thin"/>
              </a:rPr>
              <a:t>נתחברו</a:t>
            </a:r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  <a:sym typeface="Josefin Slab Thin"/>
              </a:rPr>
              <a:t> עמהם, באו לפני החיל כדרך אנשי המלחמה, לדבר אלינו.</a:t>
            </a:r>
          </a:p>
          <a:p>
            <a:pPr algn="r" rtl="1"/>
            <a:r>
              <a:rPr lang="he-IL" b="1" dirty="0">
                <a:solidFill>
                  <a:schemeClr val="tx2"/>
                </a:solidFill>
                <a:latin typeface="FbBejerano Bold" panose="02020803050405020304" pitchFamily="18" charset="-79"/>
                <a:cs typeface="FbBejerano Bold" panose="02020803050405020304" pitchFamily="18" charset="-79"/>
                <a:sym typeface="Josefin Slab Thin"/>
              </a:rPr>
              <a:t>ובעניין הזה </a:t>
            </a:r>
            <a:r>
              <a:rPr lang="he-IL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  <a:sym typeface="Josefin Slab Thin"/>
              </a:rPr>
              <a:t>הערימו היהודים את האויבים </a:t>
            </a:r>
            <a:r>
              <a:rPr lang="he-IL" b="1" dirty="0">
                <a:solidFill>
                  <a:schemeClr val="tx2"/>
                </a:solidFill>
                <a:latin typeface="FbBejerano Bold" panose="02020803050405020304" pitchFamily="18" charset="-79"/>
                <a:cs typeface="FbBejerano Bold" panose="02020803050405020304" pitchFamily="18" charset="-79"/>
                <a:sym typeface="Josefin Slab Thin"/>
              </a:rPr>
              <a:t>'ויהי כאשר באו היהודים היושבים אצלם וגו': "יאמרו לנו עשר פעמים" – </a:t>
            </a:r>
          </a:p>
          <a:p>
            <a:pPr algn="r" rtl="1"/>
            <a:r>
              <a:rPr lang="he-IL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  <a:sym typeface="Josefin Slab Thin"/>
              </a:rPr>
              <a:t>התרו בנו אותם היהודים עד עשר פעמים להילחם באויבינו, </a:t>
            </a:r>
          </a:p>
          <a:p>
            <a:pPr algn="r" rtl="1"/>
            <a:r>
              <a:rPr lang="he-IL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  <a:sym typeface="Josefin Slab Thin"/>
              </a:rPr>
              <a:t>              כי הם באים למלחמה.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8B550B-CF5F-4F69-8DFD-BE5C2296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285275"/>
            <a:ext cx="7717500" cy="572700"/>
          </a:xfrm>
        </p:spPr>
        <p:txBody>
          <a:bodyPr/>
          <a:lstStyle/>
          <a:p>
            <a:pPr algn="ctr" rtl="1"/>
            <a:r>
              <a:rPr lang="he-IL" sz="32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נחמיה פרק ד':</a:t>
            </a: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67B33B74-3964-4893-9349-A0CD29BF6355}"/>
              </a:ext>
            </a:extLst>
          </p:cNvPr>
          <p:cNvGraphicFramePr>
            <a:graphicFrameLocks noGrp="1"/>
          </p:cNvGraphicFramePr>
          <p:nvPr/>
        </p:nvGraphicFramePr>
        <p:xfrm>
          <a:off x="988295" y="1012401"/>
          <a:ext cx="7039429" cy="3575645"/>
        </p:xfrm>
        <a:graphic>
          <a:graphicData uri="http://schemas.openxmlformats.org/drawingml/2006/table">
            <a:tbl>
              <a:tblPr firstRow="1" firstCol="1" bandRow="1"/>
              <a:tblGrid>
                <a:gridCol w="1016001">
                  <a:extLst>
                    <a:ext uri="{9D8B030D-6E8A-4147-A177-3AD203B41FA5}">
                      <a16:colId xmlns:a16="http://schemas.microsoft.com/office/drawing/2014/main" val="3702994486"/>
                    </a:ext>
                  </a:extLst>
                </a:gridCol>
                <a:gridCol w="6023428">
                  <a:extLst>
                    <a:ext uri="{9D8B030D-6E8A-4147-A177-3AD203B41FA5}">
                      <a16:colId xmlns:a16="http://schemas.microsoft.com/office/drawing/2014/main" val="3766548070"/>
                    </a:ext>
                  </a:extLst>
                </a:gridCol>
              </a:tblGrid>
              <a:tr h="131805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Optmum" pitchFamily="2" charset="-79"/>
                        </a:rPr>
                        <a:t>קשר הצרים כנגד הבונים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e-I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Optmum" pitchFamily="2" charset="-79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Optmum" pitchFamily="2" charset="-79"/>
                        </a:rPr>
                        <a:t>ותגובת הבונים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Optmum" pitchFamily="2" charset="-79"/>
                      </a:endParaRPr>
                    </a:p>
                  </a:txBody>
                  <a:tcPr marL="6664" marR="6664" marT="6664" marB="6664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(א) וַיְהִי כַאֲשֶׁר שָׁמַע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סַנְבַלַּט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וְטוֹבִיָּה וְהָעַרְבִים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וְהָעַמֹּנִים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וְהָאַשְׁדּוֹדִים כִּי עָלְתָה אֲרוּכָה לְחֹמוֹת יְרוּשָׁלִַם כִּי הֵחֵלּוּ הַפְּרֻצִים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לְהִסָּתֵם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וַיִּחַר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לָהֶם מְאֹד: (ב) וַיִּקְשְׁרוּ כֻלָּם יַחְדָּו לָבוֹא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לְהִלָּחֵם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בִּירוּשָׁלִָם וְלַעֲשׂוֹת לוֹ תּוֹעָה</a:t>
                      </a: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(ג) וַנִּתְפַּלֵּל אֶל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אֱלֹהֵינו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ּ וַנַּעֲמִיד מִשְׁמָר עֲלֵיהֶם יוֹמָם וָלַיְלָה מִפְּנֵיהֶם</a:t>
                      </a: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(ד) וַיֹּאמֶר יְהוּדָה כָּשַׁל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כֹּח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ַ הַסַּבָּל וְהֶעָפָר הַרְבֵּה וַאֲנַחְנוּ לֹא נוּכַל לִבְנוֹת בַּחוֹמָה</a:t>
                      </a: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(ה) וַיֹּאמְרוּ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צָרֵינו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ּ לֹא יֵדְעוּ וְלֹא יִרְאוּ עַד אֲשֶׁר נָבוֹא אֶל תּוֹכָם וַהֲרַגְנוּם וְהִשְׁבַּתְנוּ אֶת הַמְּלָאכָה: (ו) וַיְהִי כַּאֲשֶׁר בָּאוּ הַיְּהוּדִים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הַיֹּשְׁבִים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אֶצְלָם וַיֹּאמְרוּ לָנוּ עֶשֶׂר פְּעָמִים מִכָּל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הַמְּקֹמוֹת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אֲשֶׁר תָּשׁוּבוּ עָלֵינוּ</a:t>
                      </a: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4" marR="6664" marT="6664" marB="666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634791"/>
                  </a:ext>
                </a:extLst>
              </a:tr>
              <a:tr h="214042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Optmum" pitchFamily="2" charset="-79"/>
                        </a:rPr>
                        <a:t>התארגנות בוני החומה בהנהגת נחמיה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Optmum" pitchFamily="2" charset="-79"/>
                      </a:endParaRPr>
                    </a:p>
                  </a:txBody>
                  <a:tcPr marL="6664" marR="6664" marT="6664" marB="666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(ז) וָאַעֲמִיד מִתַּחְתְּיּוֹת לַמָּקוֹם מֵאַחֲרֵי לַחוֹמָה בַּצְּחִיחִים וָאַעֲמִיד אֶת הָעָם לְמִשְׁפָּחוֹת עִם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חַרְבֹתֵיהֶם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רָמְחֵיהֶם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וְקַשְּׁתֹתֵיהֶם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: (ח)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וָאֵרֶא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וָאָקוּם וָאֹמַר אֶל הַחֹרִים וְאֶל הַסְּגָנִים וְאֶל יֶתֶר הָעָם אַל תִּירְאוּ מִפְּנֵיהֶם אֶת אֲדֹנָי הַגָּדוֹל וְהַנּוֹרָא זְכֹרוּ וְהִלָּחֲמוּ עַל אֲחֵיכֶם בְּנֵיכֶם וּבְנֹתֵיכֶם נְשֵׁיכֶם וּבָתֵּיכֶם: פ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(ט) וַיְהִי כַּאֲשֶׁר שָׁמְעוּ אוֹיְבֵינוּ כִּי נוֹדַע לָנוּ וַיָּפֶר הָא-להים אֶת עֲצָתָם וַנָּשָׁב כֻּלָּנוּ אֶל הַחוֹמָה אִישׁ אֶל מְלַאכְתּוֹ: (י) וַיְהִי מִן הַיּוֹם הַהוּא חֲצִי נְעָרַי עֹשִׂים בַּמְּלָאכָה וְחֶצְיָם מַחֲזִיקִים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וְהָרְמָחִים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הַמָּגִנִּים וְהַקְּשָׁתוֹת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וְהַשִּׁרְיֹנִים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וְהַשָּׂרִים אַחֲרֵי כָּל בֵּית יְהוּדָה: (יא) הַבּוֹנִים בַּחוֹמָה וְהַנֹּשְׂאִים בַּסֶּבֶל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עֹמְשִׂים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בְּאַחַת יָדוֹ עֹשֶׂה בַמְּלָאכָה וְאַחַת מַחֲזֶקֶת הַשָּׁלַח: (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יב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) וְהַבּוֹנִים אִישׁ חַרְבּוֹ אֲסוּרִים עַל מָתְנָיו וּבוֹנִים וְהַתּוֹקֵעַ בַּשּׁוֹפָר אֶצְלִי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(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יג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) וָאֹמַר אֶל הַחֹרִים וְאֶל הַסְּגָנִים וְאֶל יֶתֶר הָעָם הַמְּלָאכָה הַרְבֵּה וּרְחָבָה וַאֲנַחְנוּ נִפְרָדִים עַל הַחוֹמָה רְחוֹקִים אִישׁ מֵאָחִיו: (יד) בִּמְקוֹם אֲשֶׁר תִּשְׁמְעוּ אֶת קוֹל הַשּׁוֹפָר שָׁמָּה תִּקָּבְצוּ אֵלֵינוּ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אֱלֹהֵינו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ּ יִלָּחֶם לָנוּ: (טו) וַאֲנַחְנוּ עֹשִׂים בַּמְּלָאכָה וְחֶצְיָם מַחֲזִיקִים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בָּרְמָחִים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מֵעֲלוֹת הַשַּׁחַר עַד צֵאת הַכּוֹכָבִים: (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טז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) גַּם בָּעֵת הַהִיא אָמַרְתִּי לָעָם אִישׁ וְנַעֲרוֹ יָלִינוּ בְּתוֹךְ יְרוּשָׁלִָם וְהָיוּ לָנוּ הַלַּיְלָה מִשְׁמָר וְהַיּוֹם מְלָאכָה: (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יז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) וְאֵין אֲנִי וְאַחַי וּנְעָרַי וְאַנְשֵׁי הַמִּשְׁמָר אֲשֶׁר אַחֲרַי אֵין אֲנַחְנוּ פֹשְׁטִים בְּגָדֵינוּ אִישׁ שִׁלְחוֹ הַמָּיִם: ס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4" marR="6664" marT="6664" marB="666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545421"/>
                  </a:ext>
                </a:extLst>
              </a:tr>
            </a:tbl>
          </a:graphicData>
        </a:graphic>
      </p:graphicFrame>
      <p:sp>
        <p:nvSpPr>
          <p:cNvPr id="17" name="Google Shape;399;p36">
            <a:extLst>
              <a:ext uri="{FF2B5EF4-FFF2-40B4-BE49-F238E27FC236}">
                <a16:creationId xmlns:a16="http://schemas.microsoft.com/office/drawing/2014/main" id="{E3EFA6A8-8AC2-4400-9708-53959AC01142}"/>
              </a:ext>
            </a:extLst>
          </p:cNvPr>
          <p:cNvSpPr/>
          <p:nvPr/>
        </p:nvSpPr>
        <p:spPr>
          <a:xfrm>
            <a:off x="8040494" y="630737"/>
            <a:ext cx="249015" cy="454476"/>
          </a:xfrm>
          <a:prstGeom prst="flowChartOffpageConnector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99;p36">
            <a:extLst>
              <a:ext uri="{FF2B5EF4-FFF2-40B4-BE49-F238E27FC236}">
                <a16:creationId xmlns:a16="http://schemas.microsoft.com/office/drawing/2014/main" id="{5959AA0C-F98F-48A4-AE0D-32039B525A2D}"/>
              </a:ext>
            </a:extLst>
          </p:cNvPr>
          <p:cNvSpPr/>
          <p:nvPr/>
        </p:nvSpPr>
        <p:spPr>
          <a:xfrm>
            <a:off x="8711188" y="630737"/>
            <a:ext cx="249015" cy="454476"/>
          </a:xfrm>
          <a:prstGeom prst="flowChartOffpageConnector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99;p36">
            <a:extLst>
              <a:ext uri="{FF2B5EF4-FFF2-40B4-BE49-F238E27FC236}">
                <a16:creationId xmlns:a16="http://schemas.microsoft.com/office/drawing/2014/main" id="{9A9D4135-A3A3-431F-A01A-B85D79DE6F69}"/>
              </a:ext>
            </a:extLst>
          </p:cNvPr>
          <p:cNvSpPr/>
          <p:nvPr/>
        </p:nvSpPr>
        <p:spPr>
          <a:xfrm>
            <a:off x="8375841" y="630737"/>
            <a:ext cx="249015" cy="454476"/>
          </a:xfrm>
          <a:prstGeom prst="flowChartOffpageConnector">
            <a:avLst/>
          </a:prstGeom>
          <a:solidFill>
            <a:srgbClr val="E2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EC226FF6-7AF7-4563-BE1D-1CA1E2BB9A66}"/>
              </a:ext>
            </a:extLst>
          </p:cNvPr>
          <p:cNvCxnSpPr/>
          <p:nvPr/>
        </p:nvCxnSpPr>
        <p:spPr>
          <a:xfrm flipH="1">
            <a:off x="5827486" y="571625"/>
            <a:ext cx="321904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AC27837D-5C74-4716-8215-0EA4D5DD3D12}"/>
              </a:ext>
            </a:extLst>
          </p:cNvPr>
          <p:cNvCxnSpPr/>
          <p:nvPr/>
        </p:nvCxnSpPr>
        <p:spPr>
          <a:xfrm flipH="1">
            <a:off x="5827485" y="623480"/>
            <a:ext cx="3219049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oogle Shape;487;p39">
            <a:extLst>
              <a:ext uri="{FF2B5EF4-FFF2-40B4-BE49-F238E27FC236}">
                <a16:creationId xmlns:a16="http://schemas.microsoft.com/office/drawing/2014/main" id="{58B3A865-77F7-4FD4-B14B-94D0B09BE3ED}"/>
              </a:ext>
            </a:extLst>
          </p:cNvPr>
          <p:cNvGrpSpPr/>
          <p:nvPr/>
        </p:nvGrpSpPr>
        <p:grpSpPr>
          <a:xfrm>
            <a:off x="4132709" y="4788925"/>
            <a:ext cx="750600" cy="138600"/>
            <a:chOff x="4196725" y="3080813"/>
            <a:chExt cx="750600" cy="138600"/>
          </a:xfrm>
        </p:grpSpPr>
        <p:sp>
          <p:nvSpPr>
            <p:cNvPr id="24" name="Google Shape;488;p39">
              <a:extLst>
                <a:ext uri="{FF2B5EF4-FFF2-40B4-BE49-F238E27FC236}">
                  <a16:creationId xmlns:a16="http://schemas.microsoft.com/office/drawing/2014/main" id="{671FB7F6-80F6-4697-A327-7A0554B2EBA7}"/>
                </a:ext>
              </a:extLst>
            </p:cNvPr>
            <p:cNvSpPr/>
            <p:nvPr/>
          </p:nvSpPr>
          <p:spPr>
            <a:xfrm>
              <a:off x="4196725" y="3080813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89;p39">
              <a:extLst>
                <a:ext uri="{FF2B5EF4-FFF2-40B4-BE49-F238E27FC236}">
                  <a16:creationId xmlns:a16="http://schemas.microsoft.com/office/drawing/2014/main" id="{7E7682EF-B371-4572-8374-1441A2E3DC13}"/>
                </a:ext>
              </a:extLst>
            </p:cNvPr>
            <p:cNvSpPr/>
            <p:nvPr/>
          </p:nvSpPr>
          <p:spPr>
            <a:xfrm>
              <a:off x="4502725" y="3080813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90;p39">
              <a:extLst>
                <a:ext uri="{FF2B5EF4-FFF2-40B4-BE49-F238E27FC236}">
                  <a16:creationId xmlns:a16="http://schemas.microsoft.com/office/drawing/2014/main" id="{052E8525-D204-417B-A25C-32F5750E7E93}"/>
                </a:ext>
              </a:extLst>
            </p:cNvPr>
            <p:cNvSpPr/>
            <p:nvPr/>
          </p:nvSpPr>
          <p:spPr>
            <a:xfrm>
              <a:off x="4808725" y="3080813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מלבן: פינות מעוגלות 26">
            <a:extLst>
              <a:ext uri="{FF2B5EF4-FFF2-40B4-BE49-F238E27FC236}">
                <a16:creationId xmlns:a16="http://schemas.microsoft.com/office/drawing/2014/main" id="{4B4E8C07-5F5F-4E8A-84B1-79E643D935A8}"/>
              </a:ext>
            </a:extLst>
          </p:cNvPr>
          <p:cNvSpPr/>
          <p:nvPr/>
        </p:nvSpPr>
        <p:spPr>
          <a:xfrm>
            <a:off x="2044770" y="2564493"/>
            <a:ext cx="5995724" cy="5727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810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2D5F5507-9388-423E-9F50-540DFCCD3C28}"/>
              </a:ext>
            </a:extLst>
          </p:cNvPr>
          <p:cNvSpPr/>
          <p:nvPr/>
        </p:nvSpPr>
        <p:spPr>
          <a:xfrm>
            <a:off x="2183365" y="654378"/>
            <a:ext cx="4777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dirty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l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ia One"/>
                <a:cs typeface="OptmumBlack" pitchFamily="2" charset="-79"/>
                <a:sym typeface="Germania One"/>
              </a:rPr>
              <a:t>התארגנות של נחמיה מול מזימת הצרים </a:t>
            </a:r>
            <a:r>
              <a:rPr lang="he-IL" dirty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l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ia One"/>
                <a:cs typeface="Optmum" pitchFamily="2" charset="-79"/>
                <a:sym typeface="Germania One"/>
              </a:rPr>
              <a:t>פס' ז-</a:t>
            </a:r>
            <a:r>
              <a:rPr lang="he-IL" dirty="0" err="1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l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ia One"/>
                <a:cs typeface="Optmum" pitchFamily="2" charset="-79"/>
                <a:sym typeface="Germania One"/>
              </a:rPr>
              <a:t>יז</a:t>
            </a:r>
            <a:endParaRPr lang="he-IL" sz="2000" dirty="0">
              <a:ln>
                <a:solidFill>
                  <a:schemeClr val="tx1">
                    <a:lumMod val="75000"/>
                  </a:schemeClr>
                </a:solidFill>
              </a:ln>
              <a:solidFill>
                <a:schemeClr val="l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rmania One"/>
              <a:cs typeface="Optmum" pitchFamily="2" charset="-79"/>
              <a:sym typeface="Germania One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251B1338-7A9C-4B9A-B7FF-40C316235FE0}"/>
              </a:ext>
            </a:extLst>
          </p:cNvPr>
          <p:cNvSpPr/>
          <p:nvPr/>
        </p:nvSpPr>
        <p:spPr>
          <a:xfrm>
            <a:off x="2697929" y="1054488"/>
            <a:ext cx="3748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0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ia One"/>
                <a:cs typeface="Organy" pitchFamily="2" charset="-79"/>
                <a:sym typeface="Germania One"/>
              </a:rPr>
              <a:t>מה עשה נחמיה לאחר שגילה את הקשר כנגד הבונים?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21DBB3A0-89FB-419E-83E2-F473B1B96DCD}"/>
              </a:ext>
            </a:extLst>
          </p:cNvPr>
          <p:cNvSpPr/>
          <p:nvPr/>
        </p:nvSpPr>
        <p:spPr>
          <a:xfrm>
            <a:off x="4092100" y="163941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he-IL" sz="20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(ז) וָאַעֲמִיד מִתַּחְתְּיּוֹת לַמָּקוֹם מֵאַחֲרֵי לַחוֹמָה בַּצְּחִיחִים וָאַעֲמִיד אֶת הָעָם לְמִשְׁפָּחוֹת עִם </a:t>
            </a:r>
            <a:r>
              <a:rPr lang="he-IL" sz="2000" dirty="0" err="1">
                <a:latin typeface="FbBejerano Bold" panose="02020803050405020304" pitchFamily="18" charset="-79"/>
                <a:cs typeface="FbBejerano Bold" panose="02020803050405020304" pitchFamily="18" charset="-79"/>
              </a:rPr>
              <a:t>חַרְבֹתֵיהֶם</a:t>
            </a:r>
            <a:r>
              <a:rPr lang="he-IL" sz="20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 </a:t>
            </a:r>
            <a:r>
              <a:rPr lang="he-IL" sz="2000" dirty="0" err="1">
                <a:latin typeface="FbBejerano Bold" panose="02020803050405020304" pitchFamily="18" charset="-79"/>
                <a:cs typeface="FbBejerano Bold" panose="02020803050405020304" pitchFamily="18" charset="-79"/>
              </a:rPr>
              <a:t>רָמְחֵיהֶם</a:t>
            </a:r>
            <a:r>
              <a:rPr lang="he-IL" sz="20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 </a:t>
            </a:r>
            <a:r>
              <a:rPr lang="he-IL" sz="2000" dirty="0" err="1">
                <a:latin typeface="FbBejerano Bold" panose="02020803050405020304" pitchFamily="18" charset="-79"/>
                <a:cs typeface="FbBejerano Bold" panose="02020803050405020304" pitchFamily="18" charset="-79"/>
              </a:rPr>
              <a:t>וְקַשְּׁתֹתֵיהֶם</a:t>
            </a:r>
            <a:r>
              <a:rPr lang="he-IL" sz="20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: </a:t>
            </a:r>
          </a:p>
          <a:p>
            <a:pPr algn="r" rtl="1"/>
            <a:endParaRPr lang="he-IL" sz="2000" dirty="0">
              <a:latin typeface="FbBejerano Bold" panose="02020803050405020304" pitchFamily="18" charset="-79"/>
              <a:cs typeface="FbBejerano Bold" panose="02020803050405020304" pitchFamily="18" charset="-79"/>
            </a:endParaRPr>
          </a:p>
          <a:p>
            <a:pPr algn="r" rtl="1"/>
            <a:r>
              <a:rPr lang="he-IL" sz="20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(ח) </a:t>
            </a:r>
            <a:r>
              <a:rPr lang="he-IL" sz="2000" dirty="0" err="1">
                <a:latin typeface="FbBejerano Bold" panose="02020803050405020304" pitchFamily="18" charset="-79"/>
                <a:cs typeface="FbBejerano Bold" panose="02020803050405020304" pitchFamily="18" charset="-79"/>
              </a:rPr>
              <a:t>וָאֵרֶא</a:t>
            </a:r>
            <a:r>
              <a:rPr lang="he-IL" sz="20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 וָאָקוּם וָאֹמַר אֶל הַחֹרִים וְאֶל הַסְּגָנִים וְאֶל יֶתֶר הָעָם אַל תִּירְאוּ מִפְּנֵיהֶם אֶת אֲ-דֹנָי הַגָּדוֹל וְהַנּוֹרָא זְכֹרוּ וְהִלָּחֲמוּ עַל אֲחֵיכֶם בְּנֵיכֶם וּבְנֹתֵיכֶם נְשֵׁיכֶם וּבָתֵּיכֶם: </a:t>
            </a: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F999C0C5-8585-4CDC-A44C-DC6C5969F67F}"/>
              </a:ext>
            </a:extLst>
          </p:cNvPr>
          <p:cNvGrpSpPr/>
          <p:nvPr/>
        </p:nvGrpSpPr>
        <p:grpSpPr>
          <a:xfrm>
            <a:off x="335998" y="1332286"/>
            <a:ext cx="565833" cy="577731"/>
            <a:chOff x="549036" y="1249073"/>
            <a:chExt cx="565833" cy="577731"/>
          </a:xfrm>
        </p:grpSpPr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06A48FBD-39E7-49F7-8DA2-4658D7B66C21}"/>
                </a:ext>
              </a:extLst>
            </p:cNvPr>
            <p:cNvGrpSpPr/>
            <p:nvPr/>
          </p:nvGrpSpPr>
          <p:grpSpPr>
            <a:xfrm>
              <a:off x="549036" y="1279416"/>
              <a:ext cx="565833" cy="547388"/>
              <a:chOff x="360420" y="2115983"/>
              <a:chExt cx="1439127" cy="1354529"/>
            </a:xfrm>
          </p:grpSpPr>
          <p:sp>
            <p:nvSpPr>
              <p:cNvPr id="6" name="Google Shape;451;p38">
                <a:extLst>
                  <a:ext uri="{FF2B5EF4-FFF2-40B4-BE49-F238E27FC236}">
                    <a16:creationId xmlns:a16="http://schemas.microsoft.com/office/drawing/2014/main" id="{C48557ED-B8F1-46F7-89F4-93AF2A383BF5}"/>
                  </a:ext>
                </a:extLst>
              </p:cNvPr>
              <p:cNvSpPr/>
              <p:nvPr/>
            </p:nvSpPr>
            <p:spPr>
              <a:xfrm>
                <a:off x="360420" y="2115983"/>
                <a:ext cx="1439127" cy="1354529"/>
              </a:xfrm>
              <a:prstGeom prst="ellipse">
                <a:avLst/>
              </a:prstGeom>
              <a:noFill/>
              <a:ln w="19050" cap="flat" cmpd="sng">
                <a:solidFill>
                  <a:srgbClr val="61564E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452;p38">
                <a:extLst>
                  <a:ext uri="{FF2B5EF4-FFF2-40B4-BE49-F238E27FC236}">
                    <a16:creationId xmlns:a16="http://schemas.microsoft.com/office/drawing/2014/main" id="{EBCE9FFC-3781-4E1E-B617-21148811D3A8}"/>
                  </a:ext>
                </a:extLst>
              </p:cNvPr>
              <p:cNvSpPr/>
              <p:nvPr/>
            </p:nvSpPr>
            <p:spPr>
              <a:xfrm>
                <a:off x="449257" y="2169199"/>
                <a:ext cx="1263806" cy="1233389"/>
              </a:xfrm>
              <a:prstGeom prst="ellipse">
                <a:avLst/>
              </a:prstGeom>
              <a:noFill/>
              <a:ln w="19050" cap="flat" cmpd="sng">
                <a:solidFill>
                  <a:srgbClr val="61564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38055173-E068-4FAA-B24D-EDF8ADA54C6F}"/>
                </a:ext>
              </a:extLst>
            </p:cNvPr>
            <p:cNvSpPr txBox="1"/>
            <p:nvPr/>
          </p:nvSpPr>
          <p:spPr>
            <a:xfrm>
              <a:off x="692938" y="1249073"/>
              <a:ext cx="2467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800" dirty="0">
                  <a:solidFill>
                    <a:schemeClr val="accent6">
                      <a:lumMod val="50000"/>
                    </a:schemeClr>
                  </a:solidFill>
                  <a:cs typeface="Organy" pitchFamily="2" charset="-79"/>
                </a:rPr>
                <a:t>1</a:t>
              </a:r>
            </a:p>
          </p:txBody>
        </p:sp>
      </p:grpSp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68B0646E-B2BB-49D7-AFFD-D26E82D3692D}"/>
              </a:ext>
            </a:extLst>
          </p:cNvPr>
          <p:cNvGrpSpPr/>
          <p:nvPr/>
        </p:nvGrpSpPr>
        <p:grpSpPr>
          <a:xfrm>
            <a:off x="839289" y="1648602"/>
            <a:ext cx="1057590" cy="923147"/>
            <a:chOff x="839289" y="1648602"/>
            <a:chExt cx="1057590" cy="923147"/>
          </a:xfrm>
        </p:grpSpPr>
        <p:grpSp>
          <p:nvGrpSpPr>
            <p:cNvPr id="9" name="קבוצה 8">
              <a:extLst>
                <a:ext uri="{FF2B5EF4-FFF2-40B4-BE49-F238E27FC236}">
                  <a16:creationId xmlns:a16="http://schemas.microsoft.com/office/drawing/2014/main" id="{0385CE66-FF3C-4F3F-851E-D5E3EA942E28}"/>
                </a:ext>
              </a:extLst>
            </p:cNvPr>
            <p:cNvGrpSpPr/>
            <p:nvPr/>
          </p:nvGrpSpPr>
          <p:grpSpPr>
            <a:xfrm>
              <a:off x="839289" y="1648602"/>
              <a:ext cx="1057590" cy="923147"/>
              <a:chOff x="360420" y="2115983"/>
              <a:chExt cx="1439127" cy="1354529"/>
            </a:xfrm>
          </p:grpSpPr>
          <p:sp>
            <p:nvSpPr>
              <p:cNvPr id="10" name="Google Shape;451;p38">
                <a:extLst>
                  <a:ext uri="{FF2B5EF4-FFF2-40B4-BE49-F238E27FC236}">
                    <a16:creationId xmlns:a16="http://schemas.microsoft.com/office/drawing/2014/main" id="{3D3678AE-1134-4559-A96B-78EA2794E503}"/>
                  </a:ext>
                </a:extLst>
              </p:cNvPr>
              <p:cNvSpPr/>
              <p:nvPr/>
            </p:nvSpPr>
            <p:spPr>
              <a:xfrm>
                <a:off x="360420" y="2115983"/>
                <a:ext cx="1439127" cy="1354529"/>
              </a:xfrm>
              <a:prstGeom prst="ellipse">
                <a:avLst/>
              </a:prstGeom>
              <a:noFill/>
              <a:ln w="19050" cap="flat" cmpd="sng">
                <a:solidFill>
                  <a:srgbClr val="61564E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52;p38">
                <a:extLst>
                  <a:ext uri="{FF2B5EF4-FFF2-40B4-BE49-F238E27FC236}">
                    <a16:creationId xmlns:a16="http://schemas.microsoft.com/office/drawing/2014/main" id="{8019BB90-21FC-4BD8-BAD0-C9FF6A31F03B}"/>
                  </a:ext>
                </a:extLst>
              </p:cNvPr>
              <p:cNvSpPr/>
              <p:nvPr/>
            </p:nvSpPr>
            <p:spPr>
              <a:xfrm>
                <a:off x="449257" y="2169199"/>
                <a:ext cx="1263806" cy="1233389"/>
              </a:xfrm>
              <a:prstGeom prst="ellipse">
                <a:avLst/>
              </a:prstGeom>
              <a:noFill/>
              <a:ln w="19050" cap="flat" cmpd="sng">
                <a:solidFill>
                  <a:srgbClr val="61564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" name="תיבת טקסט 11">
              <a:extLst>
                <a:ext uri="{FF2B5EF4-FFF2-40B4-BE49-F238E27FC236}">
                  <a16:creationId xmlns:a16="http://schemas.microsoft.com/office/drawing/2014/main" id="{C2DD1546-DEF2-4C75-AD77-0782A9DB9A95}"/>
                </a:ext>
              </a:extLst>
            </p:cNvPr>
            <p:cNvSpPr txBox="1"/>
            <p:nvPr/>
          </p:nvSpPr>
          <p:spPr>
            <a:xfrm>
              <a:off x="980390" y="1774481"/>
              <a:ext cx="70449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1800" dirty="0">
                  <a:solidFill>
                    <a:schemeClr val="accent6">
                      <a:lumMod val="50000"/>
                    </a:schemeClr>
                  </a:solidFill>
                  <a:cs typeface="Organy" pitchFamily="2" charset="-79"/>
                </a:rPr>
                <a:t>פעולה מעשית</a:t>
              </a:r>
            </a:p>
          </p:txBody>
        </p:sp>
      </p:grp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DE289F89-FB44-4895-B1B1-FC6D0A82AC7F}"/>
              </a:ext>
            </a:extLst>
          </p:cNvPr>
          <p:cNvGrpSpPr/>
          <p:nvPr/>
        </p:nvGrpSpPr>
        <p:grpSpPr>
          <a:xfrm>
            <a:off x="335998" y="2762796"/>
            <a:ext cx="565833" cy="577731"/>
            <a:chOff x="549036" y="1249073"/>
            <a:chExt cx="565833" cy="577731"/>
          </a:xfrm>
        </p:grpSpPr>
        <p:grpSp>
          <p:nvGrpSpPr>
            <p:cNvPr id="15" name="קבוצה 14">
              <a:extLst>
                <a:ext uri="{FF2B5EF4-FFF2-40B4-BE49-F238E27FC236}">
                  <a16:creationId xmlns:a16="http://schemas.microsoft.com/office/drawing/2014/main" id="{D6CE7FB5-E948-4BA5-BE20-62A83053A55B}"/>
                </a:ext>
              </a:extLst>
            </p:cNvPr>
            <p:cNvGrpSpPr/>
            <p:nvPr/>
          </p:nvGrpSpPr>
          <p:grpSpPr>
            <a:xfrm>
              <a:off x="549036" y="1279416"/>
              <a:ext cx="565833" cy="547388"/>
              <a:chOff x="360420" y="2115983"/>
              <a:chExt cx="1439127" cy="1354529"/>
            </a:xfrm>
          </p:grpSpPr>
          <p:sp>
            <p:nvSpPr>
              <p:cNvPr id="17" name="Google Shape;451;p38">
                <a:extLst>
                  <a:ext uri="{FF2B5EF4-FFF2-40B4-BE49-F238E27FC236}">
                    <a16:creationId xmlns:a16="http://schemas.microsoft.com/office/drawing/2014/main" id="{5FEEF33D-A777-43DB-8EE0-E57CF64BFD17}"/>
                  </a:ext>
                </a:extLst>
              </p:cNvPr>
              <p:cNvSpPr/>
              <p:nvPr/>
            </p:nvSpPr>
            <p:spPr>
              <a:xfrm>
                <a:off x="360420" y="2115983"/>
                <a:ext cx="1439127" cy="1354529"/>
              </a:xfrm>
              <a:prstGeom prst="ellipse">
                <a:avLst/>
              </a:prstGeom>
              <a:noFill/>
              <a:ln w="19050" cap="flat" cmpd="sng">
                <a:solidFill>
                  <a:srgbClr val="61564E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52;p38">
                <a:extLst>
                  <a:ext uri="{FF2B5EF4-FFF2-40B4-BE49-F238E27FC236}">
                    <a16:creationId xmlns:a16="http://schemas.microsoft.com/office/drawing/2014/main" id="{517C2EA6-1554-402C-B62A-CC1DA88C34D4}"/>
                  </a:ext>
                </a:extLst>
              </p:cNvPr>
              <p:cNvSpPr/>
              <p:nvPr/>
            </p:nvSpPr>
            <p:spPr>
              <a:xfrm>
                <a:off x="449257" y="2169199"/>
                <a:ext cx="1263806" cy="1233389"/>
              </a:xfrm>
              <a:prstGeom prst="ellipse">
                <a:avLst/>
              </a:prstGeom>
              <a:noFill/>
              <a:ln w="19050" cap="flat" cmpd="sng">
                <a:solidFill>
                  <a:srgbClr val="61564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A60EF514-13CA-49D6-9AE3-7FB9032C604D}"/>
                </a:ext>
              </a:extLst>
            </p:cNvPr>
            <p:cNvSpPr txBox="1"/>
            <p:nvPr/>
          </p:nvSpPr>
          <p:spPr>
            <a:xfrm>
              <a:off x="692938" y="1249073"/>
              <a:ext cx="2467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800" dirty="0">
                  <a:solidFill>
                    <a:schemeClr val="accent6">
                      <a:lumMod val="50000"/>
                    </a:schemeClr>
                  </a:solidFill>
                  <a:cs typeface="Organy" pitchFamily="2" charset="-79"/>
                </a:rPr>
                <a:t>2</a:t>
              </a:r>
            </a:p>
          </p:txBody>
        </p:sp>
      </p:grpSp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97C00C03-5F56-4C02-A085-B9F2AF4DB46D}"/>
              </a:ext>
            </a:extLst>
          </p:cNvPr>
          <p:cNvGrpSpPr/>
          <p:nvPr/>
        </p:nvGrpSpPr>
        <p:grpSpPr>
          <a:xfrm>
            <a:off x="862290" y="3006388"/>
            <a:ext cx="1057590" cy="923147"/>
            <a:chOff x="839289" y="1648602"/>
            <a:chExt cx="1057590" cy="923147"/>
          </a:xfrm>
        </p:grpSpPr>
        <p:grpSp>
          <p:nvGrpSpPr>
            <p:cNvPr id="24" name="קבוצה 23">
              <a:extLst>
                <a:ext uri="{FF2B5EF4-FFF2-40B4-BE49-F238E27FC236}">
                  <a16:creationId xmlns:a16="http://schemas.microsoft.com/office/drawing/2014/main" id="{420ABAFB-0E30-4A57-95FC-1CDE09BF50E1}"/>
                </a:ext>
              </a:extLst>
            </p:cNvPr>
            <p:cNvGrpSpPr/>
            <p:nvPr/>
          </p:nvGrpSpPr>
          <p:grpSpPr>
            <a:xfrm>
              <a:off x="839289" y="1648602"/>
              <a:ext cx="1057590" cy="923147"/>
              <a:chOff x="360420" y="2115983"/>
              <a:chExt cx="1439127" cy="1354529"/>
            </a:xfrm>
          </p:grpSpPr>
          <p:sp>
            <p:nvSpPr>
              <p:cNvPr id="26" name="Google Shape;451;p38">
                <a:extLst>
                  <a:ext uri="{FF2B5EF4-FFF2-40B4-BE49-F238E27FC236}">
                    <a16:creationId xmlns:a16="http://schemas.microsoft.com/office/drawing/2014/main" id="{E74E9614-15C4-45D9-88CB-062957FEA818}"/>
                  </a:ext>
                </a:extLst>
              </p:cNvPr>
              <p:cNvSpPr/>
              <p:nvPr/>
            </p:nvSpPr>
            <p:spPr>
              <a:xfrm>
                <a:off x="360420" y="2115983"/>
                <a:ext cx="1439127" cy="1354529"/>
              </a:xfrm>
              <a:prstGeom prst="ellipse">
                <a:avLst/>
              </a:prstGeom>
              <a:noFill/>
              <a:ln w="19050" cap="flat" cmpd="sng">
                <a:solidFill>
                  <a:srgbClr val="61564E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52;p38">
                <a:extLst>
                  <a:ext uri="{FF2B5EF4-FFF2-40B4-BE49-F238E27FC236}">
                    <a16:creationId xmlns:a16="http://schemas.microsoft.com/office/drawing/2014/main" id="{39524305-79EF-4AF2-8806-961F8A92E671}"/>
                  </a:ext>
                </a:extLst>
              </p:cNvPr>
              <p:cNvSpPr/>
              <p:nvPr/>
            </p:nvSpPr>
            <p:spPr>
              <a:xfrm>
                <a:off x="449257" y="2169199"/>
                <a:ext cx="1263806" cy="1233389"/>
              </a:xfrm>
              <a:prstGeom prst="ellipse">
                <a:avLst/>
              </a:prstGeom>
              <a:noFill/>
              <a:ln w="19050" cap="flat" cmpd="sng">
                <a:solidFill>
                  <a:srgbClr val="61564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תיבת טקסט 24">
              <a:extLst>
                <a:ext uri="{FF2B5EF4-FFF2-40B4-BE49-F238E27FC236}">
                  <a16:creationId xmlns:a16="http://schemas.microsoft.com/office/drawing/2014/main" id="{2B619DE8-20BA-4DDD-9013-261CD76069A5}"/>
                </a:ext>
              </a:extLst>
            </p:cNvPr>
            <p:cNvSpPr txBox="1"/>
            <p:nvPr/>
          </p:nvSpPr>
          <p:spPr>
            <a:xfrm>
              <a:off x="878830" y="1774481"/>
              <a:ext cx="92875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1800" dirty="0">
                  <a:solidFill>
                    <a:schemeClr val="accent6">
                      <a:lumMod val="50000"/>
                    </a:schemeClr>
                  </a:solidFill>
                  <a:cs typeface="Organy" pitchFamily="2" charset="-79"/>
                </a:rPr>
                <a:t>התמודדות</a:t>
              </a:r>
            </a:p>
            <a:p>
              <a:pPr algn="r" rtl="1"/>
              <a:r>
                <a:rPr lang="he-IL" sz="1800" dirty="0">
                  <a:solidFill>
                    <a:schemeClr val="accent6">
                      <a:lumMod val="50000"/>
                    </a:schemeClr>
                  </a:solidFill>
                  <a:cs typeface="Organy" pitchFamily="2" charset="-79"/>
                </a:rPr>
                <a:t>עם רוח העם</a:t>
              </a:r>
            </a:p>
          </p:txBody>
        </p:sp>
      </p:grpSp>
      <p:sp>
        <p:nvSpPr>
          <p:cNvPr id="28" name="Google Shape;399;p36">
            <a:extLst>
              <a:ext uri="{FF2B5EF4-FFF2-40B4-BE49-F238E27FC236}">
                <a16:creationId xmlns:a16="http://schemas.microsoft.com/office/drawing/2014/main" id="{D3017905-F7B5-482C-B6C2-4CFFF7B3CD9C}"/>
              </a:ext>
            </a:extLst>
          </p:cNvPr>
          <p:cNvSpPr/>
          <p:nvPr/>
        </p:nvSpPr>
        <p:spPr>
          <a:xfrm rot="16200000">
            <a:off x="2763723" y="1056358"/>
            <a:ext cx="598652" cy="2082576"/>
          </a:xfrm>
          <a:custGeom>
            <a:avLst/>
            <a:gdLst>
              <a:gd name="connsiteX0" fmla="*/ 0 w 598652"/>
              <a:gd name="connsiteY0" fmla="*/ 0 h 2082576"/>
              <a:gd name="connsiteX1" fmla="*/ 598652 w 598652"/>
              <a:gd name="connsiteY1" fmla="*/ 0 h 2082576"/>
              <a:gd name="connsiteX2" fmla="*/ 598652 w 598652"/>
              <a:gd name="connsiteY2" fmla="*/ 1666060 h 2082576"/>
              <a:gd name="connsiteX3" fmla="*/ 299326 w 598652"/>
              <a:gd name="connsiteY3" fmla="*/ 2082576 h 2082576"/>
              <a:gd name="connsiteX4" fmla="*/ 0 w 598652"/>
              <a:gd name="connsiteY4" fmla="*/ 1666060 h 2082576"/>
              <a:gd name="connsiteX5" fmla="*/ 0 w 598652"/>
              <a:gd name="connsiteY5" fmla="*/ 0 h 208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652" h="2082576" extrusionOk="0">
                <a:moveTo>
                  <a:pt x="0" y="0"/>
                </a:moveTo>
                <a:cubicBezTo>
                  <a:pt x="72673" y="20556"/>
                  <a:pt x="346829" y="-35124"/>
                  <a:pt x="598652" y="0"/>
                </a:cubicBezTo>
                <a:cubicBezTo>
                  <a:pt x="548484" y="468007"/>
                  <a:pt x="711348" y="916073"/>
                  <a:pt x="598652" y="1666060"/>
                </a:cubicBezTo>
                <a:cubicBezTo>
                  <a:pt x="512014" y="1718396"/>
                  <a:pt x="415613" y="1899496"/>
                  <a:pt x="299326" y="2082576"/>
                </a:cubicBezTo>
                <a:cubicBezTo>
                  <a:pt x="128165" y="1901099"/>
                  <a:pt x="169946" y="1853234"/>
                  <a:pt x="0" y="1666060"/>
                </a:cubicBezTo>
                <a:cubicBezTo>
                  <a:pt x="24919" y="1399477"/>
                  <a:pt x="-20482" y="364670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594157703">
                  <a:prstGeom prst="flowChartOffpageConnecto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lvl="0" algn="ctr"/>
            <a:r>
              <a:rPr lang="he-IL" dirty="0">
                <a:solidFill>
                  <a:schemeClr val="accent6">
                    <a:lumMod val="50000"/>
                  </a:schemeClr>
                </a:solidFill>
                <a:cs typeface="Organy" pitchFamily="2" charset="-79"/>
              </a:rPr>
              <a:t>נחמיה מארגן כוחות הגנה עם נשקים שישמרו על בוני החומה</a:t>
            </a:r>
          </a:p>
        </p:txBody>
      </p:sp>
      <p:sp>
        <p:nvSpPr>
          <p:cNvPr id="29" name="Google Shape;399;p36">
            <a:extLst>
              <a:ext uri="{FF2B5EF4-FFF2-40B4-BE49-F238E27FC236}">
                <a16:creationId xmlns:a16="http://schemas.microsoft.com/office/drawing/2014/main" id="{1E0A84E2-4E56-41EB-9CF2-94F3FD98C0E2}"/>
              </a:ext>
            </a:extLst>
          </p:cNvPr>
          <p:cNvSpPr/>
          <p:nvPr/>
        </p:nvSpPr>
        <p:spPr>
          <a:xfrm rot="16200000">
            <a:off x="2637097" y="2448524"/>
            <a:ext cx="851904" cy="2082576"/>
          </a:xfrm>
          <a:custGeom>
            <a:avLst/>
            <a:gdLst>
              <a:gd name="connsiteX0" fmla="*/ 0 w 851904"/>
              <a:gd name="connsiteY0" fmla="*/ 0 h 2082576"/>
              <a:gd name="connsiteX1" fmla="*/ 851904 w 851904"/>
              <a:gd name="connsiteY1" fmla="*/ 0 h 2082576"/>
              <a:gd name="connsiteX2" fmla="*/ 851904 w 851904"/>
              <a:gd name="connsiteY2" fmla="*/ 1666060 h 2082576"/>
              <a:gd name="connsiteX3" fmla="*/ 425952 w 851904"/>
              <a:gd name="connsiteY3" fmla="*/ 2082576 h 2082576"/>
              <a:gd name="connsiteX4" fmla="*/ 0 w 851904"/>
              <a:gd name="connsiteY4" fmla="*/ 1666060 h 2082576"/>
              <a:gd name="connsiteX5" fmla="*/ 0 w 851904"/>
              <a:gd name="connsiteY5" fmla="*/ 0 h 208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1904" h="2082576" extrusionOk="0">
                <a:moveTo>
                  <a:pt x="0" y="0"/>
                </a:moveTo>
                <a:cubicBezTo>
                  <a:pt x="331509" y="22406"/>
                  <a:pt x="533063" y="-16775"/>
                  <a:pt x="851904" y="0"/>
                </a:cubicBezTo>
                <a:cubicBezTo>
                  <a:pt x="801736" y="468007"/>
                  <a:pt x="964600" y="916073"/>
                  <a:pt x="851904" y="1666060"/>
                </a:cubicBezTo>
                <a:cubicBezTo>
                  <a:pt x="777342" y="1801964"/>
                  <a:pt x="627866" y="1947657"/>
                  <a:pt x="425952" y="2082576"/>
                </a:cubicBezTo>
                <a:cubicBezTo>
                  <a:pt x="305148" y="1923027"/>
                  <a:pt x="44984" y="1712635"/>
                  <a:pt x="0" y="1666060"/>
                </a:cubicBezTo>
                <a:cubicBezTo>
                  <a:pt x="24919" y="1399477"/>
                  <a:pt x="-20482" y="364670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594157703">
                  <a:prstGeom prst="flowChartOffpageConnecto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lvl="0" algn="ctr" rtl="1"/>
            <a:r>
              <a:rPr lang="he-IL" dirty="0">
                <a:solidFill>
                  <a:schemeClr val="accent6">
                    <a:lumMod val="50000"/>
                  </a:schemeClr>
                </a:solidFill>
                <a:cs typeface="Organy" pitchFamily="2" charset="-79"/>
              </a:rPr>
              <a:t>מעודד את העם לא לפחד אלא להאמין בה'. הוא מעורר בהם מוטיבציה להילחם ולהגן על משפחותיהם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cs typeface="Organy" pitchFamily="2" charset="-79"/>
              </a:rPr>
              <a:t> </a:t>
            </a:r>
            <a:endParaRPr lang="he-IL" dirty="0">
              <a:solidFill>
                <a:schemeClr val="accent6">
                  <a:lumMod val="50000"/>
                </a:schemeClr>
              </a:solidFill>
              <a:cs typeface="Organy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9707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2D5F5507-9388-423E-9F50-540DFCCD3C28}"/>
              </a:ext>
            </a:extLst>
          </p:cNvPr>
          <p:cNvSpPr/>
          <p:nvPr/>
        </p:nvSpPr>
        <p:spPr>
          <a:xfrm>
            <a:off x="2183365" y="654378"/>
            <a:ext cx="4777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dirty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l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ia One"/>
                <a:cs typeface="OptmumBlack" pitchFamily="2" charset="-79"/>
                <a:sym typeface="Germania One"/>
              </a:rPr>
              <a:t>התארגנות של נחמיה מול מזימת הצרים </a:t>
            </a:r>
            <a:r>
              <a:rPr lang="he-IL" dirty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l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ia One"/>
                <a:cs typeface="Optmum" pitchFamily="2" charset="-79"/>
                <a:sym typeface="Germania One"/>
              </a:rPr>
              <a:t>פס' ז-</a:t>
            </a:r>
            <a:r>
              <a:rPr lang="he-IL" dirty="0" err="1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l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ia One"/>
                <a:cs typeface="Optmum" pitchFamily="2" charset="-79"/>
                <a:sym typeface="Germania One"/>
              </a:rPr>
              <a:t>יז</a:t>
            </a:r>
            <a:endParaRPr lang="he-IL" sz="2000" dirty="0">
              <a:ln>
                <a:solidFill>
                  <a:schemeClr val="tx1">
                    <a:lumMod val="75000"/>
                  </a:schemeClr>
                </a:solidFill>
              </a:ln>
              <a:solidFill>
                <a:schemeClr val="l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rmania One"/>
              <a:cs typeface="Optmum" pitchFamily="2" charset="-79"/>
              <a:sym typeface="Germania One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251B1338-7A9C-4B9A-B7FF-40C316235FE0}"/>
              </a:ext>
            </a:extLst>
          </p:cNvPr>
          <p:cNvSpPr/>
          <p:nvPr/>
        </p:nvSpPr>
        <p:spPr>
          <a:xfrm>
            <a:off x="2697929" y="1054488"/>
            <a:ext cx="3748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0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ia One"/>
                <a:cs typeface="Organy" pitchFamily="2" charset="-79"/>
                <a:sym typeface="Germania One"/>
              </a:rPr>
              <a:t>מה עשה נחמיה לאחר שגילה את הקשר כנגד הבונים?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21DBB3A0-89FB-419E-83E2-F473B1B96DCD}"/>
              </a:ext>
            </a:extLst>
          </p:cNvPr>
          <p:cNvSpPr/>
          <p:nvPr/>
        </p:nvSpPr>
        <p:spPr>
          <a:xfrm>
            <a:off x="4092100" y="163941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he-IL" sz="20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(ז) וָאַעֲמִיד מִתַּחְתְּיּוֹת לַמָּקוֹם מֵאַחֲרֵי לַחוֹמָה בַּצְּחִיחִים וָאַעֲמִיד אֶת הָעָם לְמִשְׁפָּחוֹת עִם </a:t>
            </a:r>
            <a:r>
              <a:rPr lang="he-IL" sz="2000" dirty="0" err="1">
                <a:latin typeface="FbBejerano Bold" panose="02020803050405020304" pitchFamily="18" charset="-79"/>
                <a:cs typeface="FbBejerano Bold" panose="02020803050405020304" pitchFamily="18" charset="-79"/>
              </a:rPr>
              <a:t>חַרְבֹתֵיהֶם</a:t>
            </a:r>
            <a:r>
              <a:rPr lang="he-IL" sz="20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 </a:t>
            </a:r>
            <a:r>
              <a:rPr lang="he-IL" sz="2000" dirty="0" err="1">
                <a:latin typeface="FbBejerano Bold" panose="02020803050405020304" pitchFamily="18" charset="-79"/>
                <a:cs typeface="FbBejerano Bold" panose="02020803050405020304" pitchFamily="18" charset="-79"/>
              </a:rPr>
              <a:t>רָמְחֵיהֶם</a:t>
            </a:r>
            <a:r>
              <a:rPr lang="he-IL" sz="20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 </a:t>
            </a:r>
            <a:r>
              <a:rPr lang="he-IL" sz="2000" dirty="0" err="1">
                <a:latin typeface="FbBejerano Bold" panose="02020803050405020304" pitchFamily="18" charset="-79"/>
                <a:cs typeface="FbBejerano Bold" panose="02020803050405020304" pitchFamily="18" charset="-79"/>
              </a:rPr>
              <a:t>וְקַשְּׁתֹתֵיהֶם</a:t>
            </a:r>
            <a:r>
              <a:rPr lang="he-IL" sz="20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: </a:t>
            </a:r>
          </a:p>
          <a:p>
            <a:pPr algn="r" rtl="1"/>
            <a:endParaRPr lang="he-IL" sz="2000" dirty="0">
              <a:latin typeface="FbBejerano Bold" panose="02020803050405020304" pitchFamily="18" charset="-79"/>
              <a:cs typeface="FbBejerano Bold" panose="02020803050405020304" pitchFamily="18" charset="-79"/>
            </a:endParaRPr>
          </a:p>
          <a:p>
            <a:pPr algn="r" rtl="1"/>
            <a:r>
              <a:rPr lang="he-IL" sz="20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(ח) </a:t>
            </a:r>
            <a:r>
              <a:rPr lang="he-IL" sz="2000" dirty="0" err="1">
                <a:latin typeface="FbBejerano Bold" panose="02020803050405020304" pitchFamily="18" charset="-79"/>
                <a:cs typeface="FbBejerano Bold" panose="02020803050405020304" pitchFamily="18" charset="-79"/>
              </a:rPr>
              <a:t>וָאֵרֶא</a:t>
            </a:r>
            <a:r>
              <a:rPr lang="he-IL" sz="20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 וָאָקוּם וָאֹמַר אֶל הַחֹרִים וְאֶל הַסְּגָנִים וְאֶל יֶתֶר הָעָם אַל תִּירְאוּ מִפְּנֵיהֶם אֶת </a:t>
            </a:r>
            <a:r>
              <a:rPr lang="he-IL" sz="2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Bejerano Bold" panose="02020803050405020304" pitchFamily="18" charset="-79"/>
                <a:cs typeface="FbBejerano Bold" panose="02020803050405020304" pitchFamily="18" charset="-79"/>
              </a:rPr>
              <a:t>אֲ-דֹנָי הַגָּדוֹל וְהַנּוֹרָא </a:t>
            </a:r>
            <a:r>
              <a:rPr lang="he-IL" sz="20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זְכֹרוּ וְהִלָּחֲמוּ עַל אֲחֵיכֶם בְּנֵיכֶם וּבְנֹתֵיכֶם נְשֵׁיכֶם וּבָתֵּיכֶם: </a:t>
            </a:r>
          </a:p>
        </p:txBody>
      </p:sp>
      <p:sp>
        <p:nvSpPr>
          <p:cNvPr id="29" name="Google Shape;399;p36">
            <a:extLst>
              <a:ext uri="{FF2B5EF4-FFF2-40B4-BE49-F238E27FC236}">
                <a16:creationId xmlns:a16="http://schemas.microsoft.com/office/drawing/2014/main" id="{1E0A84E2-4E56-41EB-9CF2-94F3FD98C0E2}"/>
              </a:ext>
            </a:extLst>
          </p:cNvPr>
          <p:cNvSpPr/>
          <p:nvPr/>
        </p:nvSpPr>
        <p:spPr>
          <a:xfrm rot="16200000">
            <a:off x="1367916" y="2046071"/>
            <a:ext cx="1375985" cy="2709896"/>
          </a:xfrm>
          <a:custGeom>
            <a:avLst/>
            <a:gdLst>
              <a:gd name="connsiteX0" fmla="*/ 0 w 1375985"/>
              <a:gd name="connsiteY0" fmla="*/ 0 h 2709896"/>
              <a:gd name="connsiteX1" fmla="*/ 1375985 w 1375985"/>
              <a:gd name="connsiteY1" fmla="*/ 0 h 2709896"/>
              <a:gd name="connsiteX2" fmla="*/ 1375985 w 1375985"/>
              <a:gd name="connsiteY2" fmla="*/ 2167916 h 2709896"/>
              <a:gd name="connsiteX3" fmla="*/ 687992 w 1375985"/>
              <a:gd name="connsiteY3" fmla="*/ 2709896 h 2709896"/>
              <a:gd name="connsiteX4" fmla="*/ 0 w 1375985"/>
              <a:gd name="connsiteY4" fmla="*/ 2167916 h 2709896"/>
              <a:gd name="connsiteX5" fmla="*/ 0 w 1375985"/>
              <a:gd name="connsiteY5" fmla="*/ 0 h 270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5985" h="2709896" extrusionOk="0">
                <a:moveTo>
                  <a:pt x="0" y="0"/>
                </a:moveTo>
                <a:cubicBezTo>
                  <a:pt x="198113" y="-59748"/>
                  <a:pt x="1140413" y="-35432"/>
                  <a:pt x="1375985" y="0"/>
                </a:cubicBezTo>
                <a:cubicBezTo>
                  <a:pt x="1333499" y="247075"/>
                  <a:pt x="1508342" y="1851092"/>
                  <a:pt x="1375985" y="2167916"/>
                </a:cubicBezTo>
                <a:cubicBezTo>
                  <a:pt x="1086228" y="2299274"/>
                  <a:pt x="943132" y="2496235"/>
                  <a:pt x="687992" y="2709896"/>
                </a:cubicBezTo>
                <a:cubicBezTo>
                  <a:pt x="449667" y="2439369"/>
                  <a:pt x="119401" y="2213485"/>
                  <a:pt x="0" y="2167916"/>
                </a:cubicBezTo>
                <a:cubicBezTo>
                  <a:pt x="-49374" y="1137231"/>
                  <a:pt x="113933" y="893480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594157703">
                  <a:prstGeom prst="flowChartOffpageConnecto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lvl="0" algn="r" rtl="1"/>
            <a:r>
              <a:rPr lang="he-IL" sz="1800" dirty="0">
                <a:solidFill>
                  <a:schemeClr val="accent6">
                    <a:lumMod val="50000"/>
                  </a:schemeClr>
                </a:solidFill>
                <a:cs typeface="Organy" pitchFamily="2" charset="-79"/>
              </a:rPr>
              <a:t>נשים לב לדברי נחמיה: שם שמים שגור על פיו.</a:t>
            </a:r>
          </a:p>
          <a:p>
            <a:pPr lvl="0" algn="r" rtl="1"/>
            <a:r>
              <a:rPr lang="he-IL" sz="1800" dirty="0">
                <a:solidFill>
                  <a:schemeClr val="accent6">
                    <a:lumMod val="50000"/>
                  </a:schemeClr>
                </a:solidFill>
                <a:cs typeface="Organy" pitchFamily="2" charset="-79"/>
              </a:rPr>
              <a:t>הוא מזרז את העם להילחם עבור משפחותיהם- שילוב של אמונה והכרח</a:t>
            </a:r>
          </a:p>
        </p:txBody>
      </p:sp>
    </p:spTree>
    <p:extLst>
      <p:ext uri="{BB962C8B-B14F-4D97-AF65-F5344CB8AC3E}">
        <p14:creationId xmlns:p14="http://schemas.microsoft.com/office/powerpoint/2010/main" val="336484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66E73632-A70C-4BBD-8D9F-96E4D8215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658" y="923134"/>
            <a:ext cx="5446683" cy="3448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2661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8B550B-CF5F-4F69-8DFD-BE5C2296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285275"/>
            <a:ext cx="7717500" cy="572700"/>
          </a:xfrm>
        </p:spPr>
        <p:txBody>
          <a:bodyPr/>
          <a:lstStyle/>
          <a:p>
            <a:pPr algn="ctr" rtl="1"/>
            <a:r>
              <a:rPr lang="he-IL" sz="32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נחמיה פרק ד':</a:t>
            </a: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67B33B74-3964-4893-9349-A0CD29BF6355}"/>
              </a:ext>
            </a:extLst>
          </p:cNvPr>
          <p:cNvGraphicFramePr>
            <a:graphicFrameLocks noGrp="1"/>
          </p:cNvGraphicFramePr>
          <p:nvPr/>
        </p:nvGraphicFramePr>
        <p:xfrm>
          <a:off x="988295" y="1012401"/>
          <a:ext cx="7039429" cy="3575645"/>
        </p:xfrm>
        <a:graphic>
          <a:graphicData uri="http://schemas.openxmlformats.org/drawingml/2006/table">
            <a:tbl>
              <a:tblPr firstRow="1" firstCol="1" bandRow="1"/>
              <a:tblGrid>
                <a:gridCol w="1016001">
                  <a:extLst>
                    <a:ext uri="{9D8B030D-6E8A-4147-A177-3AD203B41FA5}">
                      <a16:colId xmlns:a16="http://schemas.microsoft.com/office/drawing/2014/main" val="3702994486"/>
                    </a:ext>
                  </a:extLst>
                </a:gridCol>
                <a:gridCol w="6023428">
                  <a:extLst>
                    <a:ext uri="{9D8B030D-6E8A-4147-A177-3AD203B41FA5}">
                      <a16:colId xmlns:a16="http://schemas.microsoft.com/office/drawing/2014/main" val="3766548070"/>
                    </a:ext>
                  </a:extLst>
                </a:gridCol>
              </a:tblGrid>
              <a:tr h="131805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Optmum" pitchFamily="2" charset="-79"/>
                        </a:rPr>
                        <a:t>קשר הצרים כנגד הבונים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e-I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Optmum" pitchFamily="2" charset="-79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Optmum" pitchFamily="2" charset="-79"/>
                        </a:rPr>
                        <a:t>ותגובת הבונים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Optmum" pitchFamily="2" charset="-79"/>
                      </a:endParaRPr>
                    </a:p>
                  </a:txBody>
                  <a:tcPr marL="6664" marR="6664" marT="6664" marB="6664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(א) וַיְהִי כַאֲשֶׁר שָׁמַע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סַנְבַלַּט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וְטוֹבִיָּה וְהָעַרְבִים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וְהָעַמֹּנִים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וְהָאַשְׁדּוֹדִים כִּי עָלְתָה אֲרוּכָה לְחֹמוֹת יְרוּשָׁלִַם כִּי הֵחֵלּוּ הַפְּרֻצִים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לְהִסָּתֵם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וַיִּחַר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לָהֶם מְאֹד: (ב) וַיִּקְשְׁרוּ כֻלָּם יַחְדָּו לָבוֹא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לְהִלָּחֵם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בִּירוּשָׁלִָם וְלַעֲשׂוֹת לוֹ תּוֹעָה</a:t>
                      </a: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(ג) וַנִּתְפַּלֵּל אֶל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אֱלֹהֵינו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ּ וַנַּעֲמִיד מִשְׁמָר עֲלֵיהֶם יוֹמָם וָלַיְלָה מִפְּנֵיהֶם</a:t>
                      </a: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(ד) וַיֹּאמֶר יְהוּדָה כָּשַׁל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כֹּח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ַ הַסַּבָּל וְהֶעָפָר הַרְבֵּה וַאֲנַחְנוּ לֹא נוּכַל לִבְנוֹת בַּחוֹמָה</a:t>
                      </a: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(ה) וַיֹּאמְרוּ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צָרֵינו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ּ לֹא יֵדְעוּ וְלֹא יִרְאוּ עַד אֲשֶׁר נָבוֹא אֶל תּוֹכָם וַהֲרַגְנוּם וְהִשְׁבַּתְנוּ אֶת הַמְּלָאכָה: (ו) וַיְהִי כַּאֲשֶׁר בָּאוּ הַיְּהוּדִים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הַיֹּשְׁבִים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אֶצְלָם וַיֹּאמְרוּ לָנוּ עֶשֶׂר פְּעָמִים מִכָּל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הַמְּקֹמוֹת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אֲשֶׁר תָּשׁוּבוּ עָלֵינוּ</a:t>
                      </a: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4" marR="6664" marT="6664" marB="666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634791"/>
                  </a:ext>
                </a:extLst>
              </a:tr>
              <a:tr h="214042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Optmum" pitchFamily="2" charset="-79"/>
                        </a:rPr>
                        <a:t>התארגנות בוני החומה בהנהגת נחמיה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Optmum" pitchFamily="2" charset="-79"/>
                      </a:endParaRPr>
                    </a:p>
                  </a:txBody>
                  <a:tcPr marL="6664" marR="6664" marT="6664" marB="666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(ז) וָאַעֲמִיד מִתַּחְתְּיּוֹת לַמָּקוֹם מֵאַחֲרֵי לַחוֹמָה בַּצְּחִיחִים וָאַעֲמִיד אֶת הָעָם לְמִשְׁפָּחוֹת עִם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חַרְבֹתֵיהֶם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רָמְחֵיהֶם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וְקַשְּׁתֹתֵיהֶם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: (ח)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וָאֵרֶא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וָאָקוּם וָאֹמַר אֶל הַחֹרִים וְאֶל הַסְּגָנִים וְאֶל יֶתֶר הָעָם אַל תִּירְאוּ מִפְּנֵיהֶם אֶת אֲדֹנָי הַגָּדוֹל וְהַנּוֹרָא זְכֹרוּ וְהִלָּחֲמוּ עַל אֲחֵיכֶם בְּנֵיכֶם וּבְנֹתֵיכֶם נְשֵׁיכֶם וּבָתֵּיכֶם: פ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(ט) וַיְהִי כַּאֲשֶׁר שָׁמְעוּ אוֹיְבֵינוּ כִּי נוֹדַע לָנוּ וַיָּפֶר הָא-להים אֶת עֲצָתָם וַנָּשָׁב כֻּלָּנוּ אֶל הַחוֹמָה אִישׁ אֶל מְלַאכְתּוֹ: (י) וַיְהִי מִן הַיּוֹם הַהוּא חֲצִי נְעָרַי עֹשִׂים בַּמְּלָאכָה וְחֶצְיָם מַחֲזִיקִים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וְהָרְמָחִים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הַמָּגִנִּים וְהַקְּשָׁתוֹת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וְהַשִּׁרְיֹנִים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וְהַשָּׂרִים אַחֲרֵי כָּל בֵּית יְהוּדָה: (יא) הַבּוֹנִים בַּחוֹמָה וְהַנֹּשְׂאִים בַּסֶּבֶל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עֹמְשִׂים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בְּאַחַת יָדוֹ עֹשֶׂה בַמְּלָאכָה וְאַחַת מַחֲזֶקֶת הַשָּׁלַח: (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יב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) וְהַבּוֹנִים אִישׁ חַרְבּוֹ אֲסוּרִים עַל מָתְנָיו וּבוֹנִים וְהַתּוֹקֵעַ בַּשּׁוֹפָר אֶצְלִי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(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יג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) וָאֹמַר אֶל הַחֹרִים וְאֶל הַסְּגָנִים וְאֶל יֶתֶר הָעָם הַמְּלָאכָה הַרְבֵּה וּרְחָבָה וַאֲנַחְנוּ נִפְרָדִים עַל הַחוֹמָה רְחוֹקִים אִישׁ מֵאָחִיו: (יד) בִּמְקוֹם אֲשֶׁר תִּשְׁמְעוּ אֶת קוֹל הַשּׁוֹפָר שָׁמָּה תִּקָּבְצוּ אֵלֵינוּ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אֱלֹהֵינו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ּ יִלָּחֶם לָנוּ: (טו) וַאֲנַחְנוּ עֹשִׂים בַּמְּלָאכָה וְחֶצְיָם מַחֲזִיקִים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בָּרְמָחִים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מֵעֲלוֹת הַשַּׁחַר עַד צֵאת הַכּוֹכָבִים: (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טז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) גַּם בָּעֵת הַהִיא אָמַרְתִּי לָעָם אִישׁ וְנַעֲרוֹ יָלִינוּ בְּתוֹךְ יְרוּשָׁלִָם וְהָיוּ לָנוּ הַלַּיְלָה מִשְׁמָר וְהַיּוֹם מְלָאכָה: (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יז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) וְאֵין אֲנִי וְאַחַי וּנְעָרַי וְאַנְשֵׁי הַמִּשְׁמָר אֲשֶׁר אַחֲרַי אֵין אֲנַחְנוּ פֹשְׁטִים בְּגָדֵינוּ אִישׁ שִׁלְחוֹ הַמָּיִם: ס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4" marR="6664" marT="6664" marB="666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545421"/>
                  </a:ext>
                </a:extLst>
              </a:tr>
            </a:tbl>
          </a:graphicData>
        </a:graphic>
      </p:graphicFrame>
      <p:sp>
        <p:nvSpPr>
          <p:cNvPr id="17" name="Google Shape;399;p36">
            <a:extLst>
              <a:ext uri="{FF2B5EF4-FFF2-40B4-BE49-F238E27FC236}">
                <a16:creationId xmlns:a16="http://schemas.microsoft.com/office/drawing/2014/main" id="{E3EFA6A8-8AC2-4400-9708-53959AC01142}"/>
              </a:ext>
            </a:extLst>
          </p:cNvPr>
          <p:cNvSpPr/>
          <p:nvPr/>
        </p:nvSpPr>
        <p:spPr>
          <a:xfrm>
            <a:off x="8040494" y="630737"/>
            <a:ext cx="249015" cy="454476"/>
          </a:xfrm>
          <a:prstGeom prst="flowChartOffpageConnector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99;p36">
            <a:extLst>
              <a:ext uri="{FF2B5EF4-FFF2-40B4-BE49-F238E27FC236}">
                <a16:creationId xmlns:a16="http://schemas.microsoft.com/office/drawing/2014/main" id="{5959AA0C-F98F-48A4-AE0D-32039B525A2D}"/>
              </a:ext>
            </a:extLst>
          </p:cNvPr>
          <p:cNvSpPr/>
          <p:nvPr/>
        </p:nvSpPr>
        <p:spPr>
          <a:xfrm>
            <a:off x="8711188" y="630737"/>
            <a:ext cx="249015" cy="454476"/>
          </a:xfrm>
          <a:prstGeom prst="flowChartOffpageConnector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99;p36">
            <a:extLst>
              <a:ext uri="{FF2B5EF4-FFF2-40B4-BE49-F238E27FC236}">
                <a16:creationId xmlns:a16="http://schemas.microsoft.com/office/drawing/2014/main" id="{9A9D4135-A3A3-431F-A01A-B85D79DE6F69}"/>
              </a:ext>
            </a:extLst>
          </p:cNvPr>
          <p:cNvSpPr/>
          <p:nvPr/>
        </p:nvSpPr>
        <p:spPr>
          <a:xfrm>
            <a:off x="8375841" y="630737"/>
            <a:ext cx="249015" cy="454476"/>
          </a:xfrm>
          <a:prstGeom prst="flowChartOffpageConnector">
            <a:avLst/>
          </a:prstGeom>
          <a:solidFill>
            <a:srgbClr val="E2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EC226FF6-7AF7-4563-BE1D-1CA1E2BB9A66}"/>
              </a:ext>
            </a:extLst>
          </p:cNvPr>
          <p:cNvCxnSpPr/>
          <p:nvPr/>
        </p:nvCxnSpPr>
        <p:spPr>
          <a:xfrm flipH="1">
            <a:off x="5827486" y="571625"/>
            <a:ext cx="321904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AC27837D-5C74-4716-8215-0EA4D5DD3D12}"/>
              </a:ext>
            </a:extLst>
          </p:cNvPr>
          <p:cNvCxnSpPr/>
          <p:nvPr/>
        </p:nvCxnSpPr>
        <p:spPr>
          <a:xfrm flipH="1">
            <a:off x="5827485" y="623480"/>
            <a:ext cx="3219049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oogle Shape;487;p39">
            <a:extLst>
              <a:ext uri="{FF2B5EF4-FFF2-40B4-BE49-F238E27FC236}">
                <a16:creationId xmlns:a16="http://schemas.microsoft.com/office/drawing/2014/main" id="{58B3A865-77F7-4FD4-B14B-94D0B09BE3ED}"/>
              </a:ext>
            </a:extLst>
          </p:cNvPr>
          <p:cNvGrpSpPr/>
          <p:nvPr/>
        </p:nvGrpSpPr>
        <p:grpSpPr>
          <a:xfrm>
            <a:off x="4132709" y="4788925"/>
            <a:ext cx="750600" cy="138600"/>
            <a:chOff x="4196725" y="3080813"/>
            <a:chExt cx="750600" cy="138600"/>
          </a:xfrm>
        </p:grpSpPr>
        <p:sp>
          <p:nvSpPr>
            <p:cNvPr id="24" name="Google Shape;488;p39">
              <a:extLst>
                <a:ext uri="{FF2B5EF4-FFF2-40B4-BE49-F238E27FC236}">
                  <a16:creationId xmlns:a16="http://schemas.microsoft.com/office/drawing/2014/main" id="{671FB7F6-80F6-4697-A327-7A0554B2EBA7}"/>
                </a:ext>
              </a:extLst>
            </p:cNvPr>
            <p:cNvSpPr/>
            <p:nvPr/>
          </p:nvSpPr>
          <p:spPr>
            <a:xfrm>
              <a:off x="4196725" y="3080813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89;p39">
              <a:extLst>
                <a:ext uri="{FF2B5EF4-FFF2-40B4-BE49-F238E27FC236}">
                  <a16:creationId xmlns:a16="http://schemas.microsoft.com/office/drawing/2014/main" id="{7E7682EF-B371-4572-8374-1441A2E3DC13}"/>
                </a:ext>
              </a:extLst>
            </p:cNvPr>
            <p:cNvSpPr/>
            <p:nvPr/>
          </p:nvSpPr>
          <p:spPr>
            <a:xfrm>
              <a:off x="4502725" y="3080813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90;p39">
              <a:extLst>
                <a:ext uri="{FF2B5EF4-FFF2-40B4-BE49-F238E27FC236}">
                  <a16:creationId xmlns:a16="http://schemas.microsoft.com/office/drawing/2014/main" id="{052E8525-D204-417B-A25C-32F5750E7E93}"/>
                </a:ext>
              </a:extLst>
            </p:cNvPr>
            <p:cNvSpPr/>
            <p:nvPr/>
          </p:nvSpPr>
          <p:spPr>
            <a:xfrm>
              <a:off x="4808725" y="3080813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מלבן: פינות מעוגלות 26">
            <a:extLst>
              <a:ext uri="{FF2B5EF4-FFF2-40B4-BE49-F238E27FC236}">
                <a16:creationId xmlns:a16="http://schemas.microsoft.com/office/drawing/2014/main" id="{4B4E8C07-5F5F-4E8A-84B1-79E643D935A8}"/>
              </a:ext>
            </a:extLst>
          </p:cNvPr>
          <p:cNvSpPr/>
          <p:nvPr/>
        </p:nvSpPr>
        <p:spPr>
          <a:xfrm>
            <a:off x="2016738" y="3108777"/>
            <a:ext cx="5995724" cy="65767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560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"/>
          <p:cNvSpPr txBox="1">
            <a:spLocks noGrp="1"/>
          </p:cNvSpPr>
          <p:nvPr>
            <p:ph type="subTitle" idx="2"/>
          </p:nvPr>
        </p:nvSpPr>
        <p:spPr>
          <a:xfrm>
            <a:off x="1016000" y="1088571"/>
            <a:ext cx="6940111" cy="39115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buNone/>
            </a:pPr>
            <a:r>
              <a:rPr lang="he-IL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(ט) וַיְהִי כַּאֲשֶׁר שָׁמְעוּ אוֹיְבֵינוּ כִּי נוֹדַע לָנוּ וַיָּפֶר </a:t>
            </a:r>
            <a:r>
              <a:rPr lang="he-IL" dirty="0" err="1">
                <a:latin typeface="FbBejerano Bold" panose="02020803050405020304" pitchFamily="18" charset="-79"/>
                <a:cs typeface="FbBejerano Bold" panose="02020803050405020304" pitchFamily="18" charset="-79"/>
              </a:rPr>
              <a:t>הָאֱלֹהִים</a:t>
            </a:r>
            <a:r>
              <a:rPr lang="he-IL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 אֶת עֲצָתָם וַנָּשָׁב כֻּלָּנוּ אֶל הַחוֹמָה אִישׁ אֶל מְלַאכְתּוֹ:</a:t>
            </a:r>
          </a:p>
          <a:p>
            <a:pPr marL="0" lvl="0" indent="0" algn="r" rtl="1">
              <a:buNone/>
            </a:pPr>
            <a:r>
              <a:rPr lang="he-IL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Bejerano Bold" panose="02020803050405020304" pitchFamily="18" charset="-79"/>
                <a:cs typeface="FbBejerano Bold" panose="02020803050405020304" pitchFamily="18" charset="-79"/>
              </a:rPr>
              <a:t>ומאותה שעה נחלקו נערי נחמיה לשתי קבוצות: </a:t>
            </a:r>
          </a:p>
          <a:p>
            <a:pPr marL="0" lvl="0" indent="0" algn="r" rtl="1">
              <a:buNone/>
            </a:pPr>
            <a:r>
              <a:rPr lang="he-IL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(י) </a:t>
            </a:r>
            <a:r>
              <a:rPr lang="he-IL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[1] </a:t>
            </a:r>
            <a:r>
              <a:rPr lang="he-IL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וַיְהִי מִן הַיּוֹם הַהוּא חֲצִי נְעָרַי עֹשִׂים בַּמְּלָאכָה  -                   </a:t>
            </a:r>
            <a:r>
              <a:rPr lang="he-IL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FbBejerano Bold" panose="02020803050405020304" pitchFamily="18" charset="-79"/>
                <a:cs typeface="Organy" pitchFamily="2" charset="-79"/>
              </a:rPr>
              <a:t>קבוצה אחת עסקה בבניה </a:t>
            </a:r>
            <a:endParaRPr lang="he-IL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FbBejerano Bold" panose="02020803050405020304" pitchFamily="18" charset="-79"/>
              <a:cs typeface="Organy" pitchFamily="2" charset="-79"/>
            </a:endParaRPr>
          </a:p>
          <a:p>
            <a:pPr marL="0" lvl="0" indent="0" algn="r" rtl="1">
              <a:buNone/>
            </a:pPr>
            <a:r>
              <a:rPr lang="he-IL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   [2]</a:t>
            </a:r>
            <a:r>
              <a:rPr lang="he-IL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 וְחֶצְיָם מַחֲזִיקִים </a:t>
            </a:r>
            <a:r>
              <a:rPr lang="he-IL" dirty="0" err="1">
                <a:latin typeface="FbBejerano Bold" panose="02020803050405020304" pitchFamily="18" charset="-79"/>
                <a:cs typeface="FbBejerano Bold" panose="02020803050405020304" pitchFamily="18" charset="-79"/>
              </a:rPr>
              <a:t>וְהָרְמָחִים</a:t>
            </a:r>
            <a:r>
              <a:rPr lang="he-IL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 הַמָּגִנִּים וְהַקְּשָׁתוֹת </a:t>
            </a:r>
            <a:r>
              <a:rPr lang="he-IL" dirty="0" err="1">
                <a:latin typeface="FbBejerano Bold" panose="02020803050405020304" pitchFamily="18" charset="-79"/>
                <a:cs typeface="FbBejerano Bold" panose="02020803050405020304" pitchFamily="18" charset="-79"/>
              </a:rPr>
              <a:t>וְהַשִּׁרְיֹנִים</a:t>
            </a:r>
            <a:r>
              <a:rPr lang="he-IL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 וְהַשָּׂרִים  </a:t>
            </a:r>
          </a:p>
          <a:p>
            <a:pPr marL="0" lvl="0" indent="0" algn="r" rtl="1">
              <a:buNone/>
            </a:pPr>
            <a:r>
              <a:rPr lang="he-IL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      אַחֲרֵי כָּל בֵּית יְהוּדָה: -  		</a:t>
            </a:r>
            <a:r>
              <a:rPr lang="he-IL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FbBejerano Bold" panose="02020803050405020304" pitchFamily="18" charset="-79"/>
                <a:cs typeface="Organy" pitchFamily="2" charset="-79"/>
              </a:rPr>
              <a:t>וקבוצה אחת עסקה בשמירה על הבונים</a:t>
            </a:r>
          </a:p>
          <a:p>
            <a:pPr marL="0" lvl="0" indent="0" algn="r" rtl="1">
              <a:buNone/>
            </a:pPr>
            <a:r>
              <a:rPr lang="he-IL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Bejerano Bold" panose="02020803050405020304" pitchFamily="18" charset="-79"/>
                <a:cs typeface="FbBejerano Bold" panose="02020803050405020304" pitchFamily="18" charset="-79"/>
              </a:rPr>
              <a:t>ואילו הבונים המשיכו במלאכת הבנייה תוך נשיאת נשק :</a:t>
            </a:r>
          </a:p>
          <a:p>
            <a:pPr marL="0" lvl="0" indent="0" algn="r" rtl="1">
              <a:buNone/>
            </a:pPr>
            <a:r>
              <a:rPr lang="he-IL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(יא) הַבּוֹנִים בַּחוֹמָה וְהַנֹּשְׂאִים בַּסֶּבֶל </a:t>
            </a:r>
            <a:r>
              <a:rPr lang="he-IL" dirty="0" err="1">
                <a:latin typeface="FbBejerano Bold" panose="02020803050405020304" pitchFamily="18" charset="-79"/>
                <a:cs typeface="FbBejerano Bold" panose="02020803050405020304" pitchFamily="18" charset="-79"/>
              </a:rPr>
              <a:t>עֹמְשִׂים</a:t>
            </a:r>
            <a:r>
              <a:rPr lang="he-IL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 בְּאַחַת יָדוֹ עֹשֶׂה בַמְּלָאכָה </a:t>
            </a:r>
            <a:r>
              <a:rPr lang="he-IL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A1BC64"/>
                </a:solidFill>
                <a:latin typeface="FbBejerano Bold" panose="02020803050405020304" pitchFamily="18" charset="-79"/>
                <a:cs typeface="Organy" pitchFamily="2" charset="-79"/>
              </a:rPr>
              <a:t>(בבניית החומה)</a:t>
            </a:r>
          </a:p>
          <a:p>
            <a:pPr marL="0" lvl="0" indent="0" algn="r" rtl="1">
              <a:buNone/>
            </a:pPr>
            <a:r>
              <a:rPr lang="he-IL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                                                                        וְאַחַת מַחֲזֶקֶת הַשָּׁלַח </a:t>
            </a:r>
            <a:r>
              <a:rPr lang="he-IL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A1BC64"/>
                </a:solidFill>
                <a:latin typeface="FbBejerano Bold" panose="02020803050405020304" pitchFamily="18" charset="-79"/>
                <a:cs typeface="Organy" pitchFamily="2" charset="-79"/>
              </a:rPr>
              <a:t>(נשק)</a:t>
            </a:r>
          </a:p>
          <a:p>
            <a:pPr marL="0" lvl="0" indent="0" algn="r" rtl="1">
              <a:buNone/>
            </a:pPr>
            <a:r>
              <a:rPr lang="he-IL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(</a:t>
            </a:r>
            <a:r>
              <a:rPr lang="he-IL" dirty="0" err="1">
                <a:latin typeface="FbBejerano Bold" panose="02020803050405020304" pitchFamily="18" charset="-79"/>
                <a:cs typeface="FbBejerano Bold" panose="02020803050405020304" pitchFamily="18" charset="-79"/>
              </a:rPr>
              <a:t>יב</a:t>
            </a:r>
            <a:r>
              <a:rPr lang="he-IL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) וְהַבּוֹנִים אִישׁ חַרְבּוֹ אֲסוּרִים עַל מָתְנָיו וּבוֹנִים</a:t>
            </a:r>
            <a:r>
              <a:rPr lang="he-IL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FbBejerano Bold" panose="02020803050405020304" pitchFamily="18" charset="-79"/>
                <a:cs typeface="Organy" pitchFamily="2" charset="-79"/>
              </a:rPr>
              <a:t>(הבונים שהיו עסוקים בשתי הידיים בבנייה – היו חגורים עם נשק).    </a:t>
            </a:r>
            <a:r>
              <a:rPr lang="he-IL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וְהַתּוֹקֵעַ בַּשּׁוֹפָר אֶצְלִי:</a:t>
            </a:r>
          </a:p>
        </p:txBody>
      </p:sp>
      <p:sp>
        <p:nvSpPr>
          <p:cNvPr id="448" name="Google Shape;448;p38"/>
          <p:cNvSpPr txBox="1">
            <a:spLocks noGrp="1"/>
          </p:cNvSpPr>
          <p:nvPr>
            <p:ph type="title"/>
          </p:nvPr>
        </p:nvSpPr>
        <p:spPr>
          <a:xfrm>
            <a:off x="713225" y="460651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הפעילות של נחמיה נשאה פרי:</a:t>
            </a:r>
            <a:endParaRPr sz="2400" dirty="0">
              <a:ln>
                <a:solidFill>
                  <a:schemeClr val="tx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OptmumBlack" pitchFamily="2" charset="-79"/>
            </a:endParaRPr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9299165B-FD1C-46A3-BF9A-D617E1B83EC4}"/>
              </a:ext>
            </a:extLst>
          </p:cNvPr>
          <p:cNvCxnSpPr/>
          <p:nvPr/>
        </p:nvCxnSpPr>
        <p:spPr>
          <a:xfrm flipH="1">
            <a:off x="3389086" y="2184400"/>
            <a:ext cx="791028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A84B0A47-F9B3-46DF-88F2-34A82DAD80EA}"/>
              </a:ext>
            </a:extLst>
          </p:cNvPr>
          <p:cNvCxnSpPr>
            <a:cxnSpLocks/>
          </p:cNvCxnSpPr>
          <p:nvPr/>
        </p:nvCxnSpPr>
        <p:spPr>
          <a:xfrm flipH="1">
            <a:off x="4274457" y="2772229"/>
            <a:ext cx="1661886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1"/>
          <p:cNvSpPr txBox="1">
            <a:spLocks noGrp="1"/>
          </p:cNvSpPr>
          <p:nvPr>
            <p:ph type="title"/>
          </p:nvPr>
        </p:nvSpPr>
        <p:spPr>
          <a:xfrm>
            <a:off x="246417" y="25452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he-IL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"בְּאַחַת יָדוֹ עֹשׂה בַמְּלָאכָה וְאַחַת מַחֲזֶקֶת הַשּלַח" </a:t>
            </a:r>
            <a:r>
              <a:rPr lang="he-IL" sz="2400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rgany" pitchFamily="2" charset="-79"/>
              </a:rPr>
              <a:t>(פס' יא)</a:t>
            </a:r>
            <a:endParaRPr dirty="0"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Organy" pitchFamily="2" charset="-79"/>
            </a:endParaRP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46929FBF-0E4A-483D-97CD-014529392304}"/>
              </a:ext>
            </a:extLst>
          </p:cNvPr>
          <p:cNvGrpSpPr/>
          <p:nvPr/>
        </p:nvGrpSpPr>
        <p:grpSpPr>
          <a:xfrm>
            <a:off x="3340638" y="1303518"/>
            <a:ext cx="2283327" cy="2931139"/>
            <a:chOff x="3244863" y="1294307"/>
            <a:chExt cx="2283327" cy="2931139"/>
          </a:xfrm>
        </p:grpSpPr>
        <p:pic>
          <p:nvPicPr>
            <p:cNvPr id="2" name="תמונה 1">
              <a:extLst>
                <a:ext uri="{FF2B5EF4-FFF2-40B4-BE49-F238E27FC236}">
                  <a16:creationId xmlns:a16="http://schemas.microsoft.com/office/drawing/2014/main" id="{5067D791-A6CD-4AC7-9973-3EE16A353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3411" y="1468427"/>
              <a:ext cx="1835055" cy="249348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grpSp>
          <p:nvGrpSpPr>
            <p:cNvPr id="81" name="Google Shape;545;p41">
              <a:extLst>
                <a:ext uri="{FF2B5EF4-FFF2-40B4-BE49-F238E27FC236}">
                  <a16:creationId xmlns:a16="http://schemas.microsoft.com/office/drawing/2014/main" id="{31CE6E9B-DB5D-4514-906D-72CCBA79A44A}"/>
                </a:ext>
              </a:extLst>
            </p:cNvPr>
            <p:cNvGrpSpPr/>
            <p:nvPr/>
          </p:nvGrpSpPr>
          <p:grpSpPr>
            <a:xfrm>
              <a:off x="3244863" y="1294307"/>
              <a:ext cx="2283327" cy="2931139"/>
              <a:chOff x="6609975" y="1340511"/>
              <a:chExt cx="1231200" cy="1231200"/>
            </a:xfrm>
          </p:grpSpPr>
          <p:sp>
            <p:nvSpPr>
              <p:cNvPr id="82" name="Google Shape;546;p41">
                <a:extLst>
                  <a:ext uri="{FF2B5EF4-FFF2-40B4-BE49-F238E27FC236}">
                    <a16:creationId xmlns:a16="http://schemas.microsoft.com/office/drawing/2014/main" id="{5553EAFA-80C6-4CAB-8543-0D184C5E03D2}"/>
                  </a:ext>
                </a:extLst>
              </p:cNvPr>
              <p:cNvSpPr/>
              <p:nvPr/>
            </p:nvSpPr>
            <p:spPr>
              <a:xfrm>
                <a:off x="6609975" y="1340511"/>
                <a:ext cx="1231200" cy="1231200"/>
              </a:xfrm>
              <a:prstGeom prst="ellipse">
                <a:avLst/>
              </a:prstGeom>
              <a:noFill/>
              <a:ln w="19050" cap="flat" cmpd="sng">
                <a:solidFill>
                  <a:srgbClr val="61564E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547;p41">
                <a:extLst>
                  <a:ext uri="{FF2B5EF4-FFF2-40B4-BE49-F238E27FC236}">
                    <a16:creationId xmlns:a16="http://schemas.microsoft.com/office/drawing/2014/main" id="{FA5C89ED-C459-41A3-9515-E2444C59EDCD}"/>
                  </a:ext>
                </a:extLst>
              </p:cNvPr>
              <p:cNvSpPr/>
              <p:nvPr/>
            </p:nvSpPr>
            <p:spPr>
              <a:xfrm>
                <a:off x="6663375" y="1393996"/>
                <a:ext cx="1124400" cy="1124400"/>
              </a:xfrm>
              <a:prstGeom prst="ellipse">
                <a:avLst/>
              </a:prstGeom>
              <a:noFill/>
              <a:ln w="19050" cap="flat" cmpd="sng">
                <a:solidFill>
                  <a:srgbClr val="61564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552311CE-7A19-4EDE-BF2A-1916230C7AB1}"/>
              </a:ext>
            </a:extLst>
          </p:cNvPr>
          <p:cNvGrpSpPr/>
          <p:nvPr/>
        </p:nvGrpSpPr>
        <p:grpSpPr>
          <a:xfrm>
            <a:off x="506777" y="1294307"/>
            <a:ext cx="2283327" cy="2931139"/>
            <a:chOff x="506777" y="1294307"/>
            <a:chExt cx="2283327" cy="2931139"/>
          </a:xfrm>
        </p:grpSpPr>
        <p:grpSp>
          <p:nvGrpSpPr>
            <p:cNvPr id="78" name="Google Shape;545;p41">
              <a:extLst>
                <a:ext uri="{FF2B5EF4-FFF2-40B4-BE49-F238E27FC236}">
                  <a16:creationId xmlns:a16="http://schemas.microsoft.com/office/drawing/2014/main" id="{BD3CA01C-67ED-45FD-8CEB-B951C6F77995}"/>
                </a:ext>
              </a:extLst>
            </p:cNvPr>
            <p:cNvGrpSpPr/>
            <p:nvPr/>
          </p:nvGrpSpPr>
          <p:grpSpPr>
            <a:xfrm>
              <a:off x="506777" y="1294307"/>
              <a:ext cx="2283327" cy="2931139"/>
              <a:chOff x="6609975" y="1340511"/>
              <a:chExt cx="1231200" cy="1231200"/>
            </a:xfrm>
          </p:grpSpPr>
          <p:sp>
            <p:nvSpPr>
              <p:cNvPr id="79" name="Google Shape;546;p41">
                <a:extLst>
                  <a:ext uri="{FF2B5EF4-FFF2-40B4-BE49-F238E27FC236}">
                    <a16:creationId xmlns:a16="http://schemas.microsoft.com/office/drawing/2014/main" id="{AC2B3D32-2CD0-4F26-A0D0-F82907BA7B28}"/>
                  </a:ext>
                </a:extLst>
              </p:cNvPr>
              <p:cNvSpPr/>
              <p:nvPr/>
            </p:nvSpPr>
            <p:spPr>
              <a:xfrm>
                <a:off x="6609975" y="1340511"/>
                <a:ext cx="1231200" cy="1231200"/>
              </a:xfrm>
              <a:prstGeom prst="ellipse">
                <a:avLst/>
              </a:prstGeom>
              <a:noFill/>
              <a:ln w="19050" cap="flat" cmpd="sng">
                <a:solidFill>
                  <a:srgbClr val="61564E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547;p41">
                <a:extLst>
                  <a:ext uri="{FF2B5EF4-FFF2-40B4-BE49-F238E27FC236}">
                    <a16:creationId xmlns:a16="http://schemas.microsoft.com/office/drawing/2014/main" id="{A4F73EE9-1E60-47AF-9D7D-C96DFE20927B}"/>
                  </a:ext>
                </a:extLst>
              </p:cNvPr>
              <p:cNvSpPr/>
              <p:nvPr/>
            </p:nvSpPr>
            <p:spPr>
              <a:xfrm>
                <a:off x="6663375" y="1393996"/>
                <a:ext cx="1124400" cy="1124400"/>
              </a:xfrm>
              <a:prstGeom prst="ellipse">
                <a:avLst/>
              </a:prstGeom>
              <a:noFill/>
              <a:ln w="19050" cap="flat" cmpd="sng">
                <a:solidFill>
                  <a:srgbClr val="61564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5" name="תמונה 14">
              <a:extLst>
                <a:ext uri="{FF2B5EF4-FFF2-40B4-BE49-F238E27FC236}">
                  <a16:creationId xmlns:a16="http://schemas.microsoft.com/office/drawing/2014/main" id="{08DD4B79-2046-4953-8CBB-A2AC6345C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523" y="1528449"/>
              <a:ext cx="1803620" cy="243345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F3A2CFF3-4341-4D0B-9F99-921A0198F01A}"/>
              </a:ext>
            </a:extLst>
          </p:cNvPr>
          <p:cNvGrpSpPr/>
          <p:nvPr/>
        </p:nvGrpSpPr>
        <p:grpSpPr>
          <a:xfrm>
            <a:off x="6174500" y="1279607"/>
            <a:ext cx="2283327" cy="2931139"/>
            <a:chOff x="5680590" y="1166974"/>
            <a:chExt cx="2283327" cy="2931139"/>
          </a:xfrm>
        </p:grpSpPr>
        <p:grpSp>
          <p:nvGrpSpPr>
            <p:cNvPr id="545" name="Google Shape;545;p41"/>
            <p:cNvGrpSpPr/>
            <p:nvPr/>
          </p:nvGrpSpPr>
          <p:grpSpPr>
            <a:xfrm>
              <a:off x="5680590" y="1166974"/>
              <a:ext cx="2283327" cy="2931139"/>
              <a:chOff x="6609975" y="1340511"/>
              <a:chExt cx="1231200" cy="1231200"/>
            </a:xfrm>
          </p:grpSpPr>
          <p:sp>
            <p:nvSpPr>
              <p:cNvPr id="546" name="Google Shape;546;p41"/>
              <p:cNvSpPr/>
              <p:nvPr/>
            </p:nvSpPr>
            <p:spPr>
              <a:xfrm>
                <a:off x="6609975" y="1340511"/>
                <a:ext cx="1231200" cy="1231200"/>
              </a:xfrm>
              <a:prstGeom prst="ellipse">
                <a:avLst/>
              </a:prstGeom>
              <a:noFill/>
              <a:ln w="19050" cap="flat" cmpd="sng">
                <a:solidFill>
                  <a:srgbClr val="61564E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41"/>
              <p:cNvSpPr/>
              <p:nvPr/>
            </p:nvSpPr>
            <p:spPr>
              <a:xfrm>
                <a:off x="6663375" y="1393996"/>
                <a:ext cx="1124400" cy="1124400"/>
              </a:xfrm>
              <a:prstGeom prst="ellipse">
                <a:avLst/>
              </a:prstGeom>
              <a:noFill/>
              <a:ln w="19050" cap="flat" cmpd="sng">
                <a:solidFill>
                  <a:srgbClr val="61564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87" name="תמונה 86">
              <a:extLst>
                <a:ext uri="{FF2B5EF4-FFF2-40B4-BE49-F238E27FC236}">
                  <a16:creationId xmlns:a16="http://schemas.microsoft.com/office/drawing/2014/main" id="{9C7C61E3-DCB1-47EE-B53A-3C0A98EAA997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2949" y="1468427"/>
              <a:ext cx="1706020" cy="237605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"/>
          <p:cNvSpPr txBox="1">
            <a:spLocks noGrp="1"/>
          </p:cNvSpPr>
          <p:nvPr>
            <p:ph type="subTitle" idx="1"/>
          </p:nvPr>
        </p:nvSpPr>
        <p:spPr>
          <a:xfrm>
            <a:off x="1101944" y="1435643"/>
            <a:ext cx="6940111" cy="30162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buNone/>
            </a:pPr>
            <a:r>
              <a:rPr lang="he-IL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Bejerano Bold" panose="02020803050405020304" pitchFamily="18" charset="-79"/>
                <a:cs typeface="FbBejerano Bold" panose="02020803050405020304" pitchFamily="18" charset="-79"/>
              </a:rPr>
              <a:t>הבעיה בפריסת הכוחות:</a:t>
            </a:r>
          </a:p>
          <a:p>
            <a:pPr marL="0" lvl="0" indent="0" algn="r" rtl="1">
              <a:buNone/>
            </a:pPr>
            <a:r>
              <a:rPr lang="he-IL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(</a:t>
            </a:r>
            <a:r>
              <a:rPr lang="he-IL" dirty="0" err="1">
                <a:latin typeface="FbBejerano Bold" panose="02020803050405020304" pitchFamily="18" charset="-79"/>
                <a:cs typeface="FbBejerano Bold" panose="02020803050405020304" pitchFamily="18" charset="-79"/>
              </a:rPr>
              <a:t>יג</a:t>
            </a:r>
            <a:r>
              <a:rPr lang="he-IL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) וָאֹמַר אֶל הַחֹרִים וְאֶל הַסְּגָנִים וְאֶל יֶתֶר הָעָם </a:t>
            </a:r>
            <a:r>
              <a:rPr lang="he-IL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FbBejerano Bold" panose="02020803050405020304" pitchFamily="18" charset="-79"/>
                <a:cs typeface="FbBejerano Bold" panose="02020803050405020304" pitchFamily="18" charset="-79"/>
              </a:rPr>
              <a:t>הַמְּלָאכָה הַרְבֵּה וּרְחָבָה וַאֲנַחְנוּ נִפְרָדִים עַל הַחוֹמָה רְחוֹקִים אִישׁ מֵאָחִיו:  	</a:t>
            </a:r>
            <a:r>
              <a:rPr lang="he-IL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FbBejerano Bold" panose="02020803050405020304" pitchFamily="18" charset="-79"/>
                <a:cs typeface="Organy" pitchFamily="2" charset="-79"/>
              </a:rPr>
              <a:t>הבונים פזורים על כל היקף החומה ורחוקים זה מזה.</a:t>
            </a:r>
            <a:endParaRPr lang="he-IL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FbBejerano Bold" panose="02020803050405020304" pitchFamily="18" charset="-79"/>
              <a:cs typeface="Organy" pitchFamily="2" charset="-79"/>
            </a:endParaRPr>
          </a:p>
          <a:p>
            <a:pPr marL="0" lvl="0" indent="0" algn="r" rtl="1">
              <a:buNone/>
            </a:pPr>
            <a:endParaRPr lang="he-IL" dirty="0">
              <a:latin typeface="FbBejerano Bold" panose="02020803050405020304" pitchFamily="18" charset="-79"/>
              <a:cs typeface="FbBejerano Bold" panose="02020803050405020304" pitchFamily="18" charset="-79"/>
            </a:endParaRPr>
          </a:p>
          <a:p>
            <a:pPr marL="0" indent="0" algn="r" rtl="1">
              <a:buNone/>
            </a:pPr>
            <a:r>
              <a:rPr lang="he-IL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Bejerano Bold" panose="02020803050405020304" pitchFamily="18" charset="-79"/>
                <a:cs typeface="FbBejerano Bold" panose="02020803050405020304" pitchFamily="18" charset="-79"/>
              </a:rPr>
              <a:t>הפתרון לבעיה שמוצא נחמיה:</a:t>
            </a:r>
          </a:p>
          <a:p>
            <a:pPr marL="0" indent="0" algn="r" rtl="1">
              <a:buNone/>
            </a:pPr>
            <a:r>
              <a:rPr lang="he-IL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(יד) בִּמְקוֹם אֲשֶׁר תִּשְׁמְעוּ אֶת </a:t>
            </a:r>
            <a:r>
              <a:rPr lang="he-IL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FbBejerano Bold" panose="02020803050405020304" pitchFamily="18" charset="-79"/>
                <a:cs typeface="FbBejerano Bold" panose="02020803050405020304" pitchFamily="18" charset="-79"/>
              </a:rPr>
              <a:t>קוֹל הַשּׁוֹפָר שָׁמָּה תִּקָּבְצוּ אֵלֵינוּ </a:t>
            </a:r>
            <a:r>
              <a:rPr lang="he-IL" dirty="0" err="1">
                <a:latin typeface="FbBejerano Bold" panose="02020803050405020304" pitchFamily="18" charset="-79"/>
                <a:cs typeface="FbBejerano Bold" panose="02020803050405020304" pitchFamily="18" charset="-79"/>
              </a:rPr>
              <a:t>אֱלֹהֵינו</a:t>
            </a:r>
            <a:r>
              <a:rPr lang="he-IL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ּ יִלָּחֶם לָנוּ: </a:t>
            </a:r>
          </a:p>
          <a:p>
            <a:pPr marL="0" indent="0" algn="r" rtl="1">
              <a:buNone/>
            </a:pPr>
            <a:r>
              <a:rPr lang="he-IL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(טו) וַאֲנַחְנוּ עֹשִׂים בַּמְּלָאכָה וְחֶצְיָם מַחֲזִיקִים </a:t>
            </a:r>
            <a:r>
              <a:rPr lang="he-IL" dirty="0" err="1">
                <a:latin typeface="FbBejerano Bold" panose="02020803050405020304" pitchFamily="18" charset="-79"/>
                <a:cs typeface="FbBejerano Bold" panose="02020803050405020304" pitchFamily="18" charset="-79"/>
              </a:rPr>
              <a:t>בָּרְמָחִים</a:t>
            </a:r>
            <a:r>
              <a:rPr lang="he-IL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 מֵעֲלוֹת הַשַּׁחַר עַד צֵאת הַכּוֹכָבִים:</a:t>
            </a:r>
          </a:p>
          <a:p>
            <a:pPr marL="0" indent="0" algn="r" rtl="1">
              <a:buNone/>
            </a:pPr>
            <a:r>
              <a:rPr lang="he-IL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FbBejerano Bold" panose="02020803050405020304" pitchFamily="18" charset="-79"/>
                <a:cs typeface="Organy" pitchFamily="2" charset="-79"/>
              </a:rPr>
              <a:t>נחמיה מעמיד ליד כל קבוצת בונים אדם עם שופר. </a:t>
            </a:r>
          </a:p>
          <a:p>
            <a:pPr marL="0" indent="0" algn="r" rtl="1">
              <a:buNone/>
            </a:pPr>
            <a:r>
              <a:rPr lang="he-IL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FbBejerano Bold" panose="02020803050405020304" pitchFamily="18" charset="-79"/>
                <a:cs typeface="Organy" pitchFamily="2" charset="-79"/>
              </a:rPr>
              <a:t>אם יתקפו במקום </a:t>
            </a:r>
            <a:r>
              <a:rPr lang="he-IL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FbBejerano Bold" panose="02020803050405020304" pitchFamily="18" charset="-79"/>
                <a:cs typeface="Organy" pitchFamily="2" charset="-79"/>
              </a:rPr>
              <a:t>מסויים</a:t>
            </a:r>
            <a:r>
              <a:rPr lang="he-IL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FbBejerano Bold" panose="02020803050405020304" pitchFamily="18" charset="-79"/>
                <a:cs typeface="Organy" pitchFamily="2" charset="-79"/>
              </a:rPr>
              <a:t>- תקיעה בשופר תזעיק את כל הלוחמים לעזרת הבונים בלחימה מול התוקפים. </a:t>
            </a:r>
          </a:p>
          <a:p>
            <a:pPr marL="0" indent="0" algn="r" rtl="1">
              <a:buNone/>
            </a:pPr>
            <a:endParaRPr lang="he-IL" dirty="0">
              <a:solidFill>
                <a:srgbClr val="00B0F0"/>
              </a:solidFill>
              <a:latin typeface="FbBejerano Bold" panose="02020803050405020304" pitchFamily="18" charset="-79"/>
              <a:cs typeface="FbBejerano Bold" panose="02020803050405020304" pitchFamily="18" charset="-79"/>
            </a:endParaRPr>
          </a:p>
          <a:p>
            <a:pPr marL="0" indent="0" algn="r" rtl="1">
              <a:buNone/>
            </a:pPr>
            <a:endParaRPr lang="he-IL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bBejerano Bold" panose="02020803050405020304" pitchFamily="18" charset="-79"/>
              <a:cs typeface="FbBejerano Bold" panose="02020803050405020304" pitchFamily="18" charset="-79"/>
            </a:endParaRPr>
          </a:p>
          <a:p>
            <a:pPr marL="0" lvl="0" indent="0" algn="r" rtl="1">
              <a:buNone/>
            </a:pPr>
            <a:endParaRPr lang="he-IL" dirty="0">
              <a:latin typeface="FbBejerano Bold" panose="02020803050405020304" pitchFamily="18" charset="-79"/>
              <a:cs typeface="FbBejerano Bold" panose="02020803050405020304" pitchFamily="18" charset="-79"/>
            </a:endParaRPr>
          </a:p>
          <a:p>
            <a:pPr marL="0" lvl="0" indent="0" algn="r" rtl="1">
              <a:buNone/>
            </a:pPr>
            <a:endParaRPr lang="he-IL" dirty="0">
              <a:latin typeface="FbBejerano Bold" panose="02020803050405020304" pitchFamily="18" charset="-79"/>
              <a:cs typeface="FbBejerano Bold" panose="02020803050405020304" pitchFamily="18" charset="-79"/>
            </a:endParaRPr>
          </a:p>
          <a:p>
            <a:pPr marL="0" lvl="0" indent="0" algn="r" rtl="1">
              <a:buNone/>
            </a:pPr>
            <a:endParaRPr lang="he-IL" dirty="0">
              <a:latin typeface="FbBejerano Bold" panose="02020803050405020304" pitchFamily="18" charset="-79"/>
              <a:cs typeface="FbBejerano Bold" panose="02020803050405020304" pitchFamily="18" charset="-79"/>
            </a:endParaRPr>
          </a:p>
        </p:txBody>
      </p:sp>
      <p:sp>
        <p:nvSpPr>
          <p:cNvPr id="448" name="Google Shape;448;p38"/>
          <p:cNvSpPr txBox="1">
            <a:spLocks noGrp="1"/>
          </p:cNvSpPr>
          <p:nvPr>
            <p:ph type="title"/>
          </p:nvPr>
        </p:nvSpPr>
        <p:spPr>
          <a:xfrm>
            <a:off x="238611" y="2034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נחמיה לא מסתפק בכך ומשפר את היכולת של הציבור להתמודד</a:t>
            </a:r>
            <a:br>
              <a:rPr lang="he-IL" sz="16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</a:br>
            <a:r>
              <a:rPr lang="he-IL" sz="16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 עם התקפות פתאומיות</a:t>
            </a:r>
            <a:endParaRPr sz="1600" dirty="0">
              <a:ln>
                <a:solidFill>
                  <a:schemeClr val="tx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OptmumBlack" pitchFamily="2" charset="-79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66B474E-A7DE-49C5-8896-4904D3F32E02}"/>
              </a:ext>
            </a:extLst>
          </p:cNvPr>
          <p:cNvSpPr/>
          <p:nvPr/>
        </p:nvSpPr>
        <p:spPr>
          <a:xfrm>
            <a:off x="1662203" y="834231"/>
            <a:ext cx="5224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0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ia One"/>
                <a:cs typeface="Organy" pitchFamily="2" charset="-79"/>
                <a:sym typeface="Germania One"/>
              </a:rPr>
              <a:t> איזו בעיה בפריסת הכוח המגן הוא מזהה, ואיך הוא מציע להתמודד אתה?</a:t>
            </a:r>
          </a:p>
        </p:txBody>
      </p:sp>
    </p:spTree>
    <p:extLst>
      <p:ext uri="{BB962C8B-B14F-4D97-AF65-F5344CB8AC3E}">
        <p14:creationId xmlns:p14="http://schemas.microsoft.com/office/powerpoint/2010/main" val="235577640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"/>
          <p:cNvSpPr txBox="1">
            <a:spLocks noGrp="1"/>
          </p:cNvSpPr>
          <p:nvPr>
            <p:ph type="subTitle" idx="1"/>
          </p:nvPr>
        </p:nvSpPr>
        <p:spPr>
          <a:xfrm>
            <a:off x="1101944" y="1435643"/>
            <a:ext cx="6940111" cy="30162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buNone/>
            </a:pPr>
            <a:r>
              <a:rPr lang="he-IL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(</a:t>
            </a:r>
            <a:r>
              <a:rPr lang="he-IL" dirty="0" err="1">
                <a:latin typeface="FbBejerano Bold" panose="02020803050405020304" pitchFamily="18" charset="-79"/>
                <a:cs typeface="FbBejerano Bold" panose="02020803050405020304" pitchFamily="18" charset="-79"/>
              </a:rPr>
              <a:t>טז</a:t>
            </a:r>
            <a:r>
              <a:rPr lang="he-IL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) גַּם בָּעֵת הַהִיא אָמַרְתִּי לָעָם אִישׁ וְנַעֲרוֹ יָלִינוּ בְּתוֹךְ יְרוּשָׁלִָם וְהָיוּ לָנוּ הַלַּיְלָה מִשְׁמָר וְהַיּוֹם מְלָאכָה: </a:t>
            </a:r>
          </a:p>
          <a:p>
            <a:pPr marL="0" lvl="0" indent="0" algn="r" rtl="1">
              <a:buNone/>
            </a:pPr>
            <a:r>
              <a:rPr lang="he-IL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(</a:t>
            </a:r>
            <a:r>
              <a:rPr lang="he-IL" dirty="0" err="1">
                <a:latin typeface="FbBejerano Bold" panose="02020803050405020304" pitchFamily="18" charset="-79"/>
                <a:cs typeface="FbBejerano Bold" panose="02020803050405020304" pitchFamily="18" charset="-79"/>
              </a:rPr>
              <a:t>יז</a:t>
            </a:r>
            <a:r>
              <a:rPr lang="he-IL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) וְאֵין אֲנִי וְאַחַי וּנְעָרַי וְאַנְשֵׁי הַמִּשְׁמָר אֲשֶׁר אַחֲרַי </a:t>
            </a:r>
          </a:p>
          <a:p>
            <a:pPr marL="0" indent="0" algn="r" rtl="1">
              <a:buNone/>
            </a:pPr>
            <a:r>
              <a:rPr lang="he-IL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אֵין אֲנַחְנוּ פֹשְׁטִים בְּגָדֵינוּ אִישׁ שִׁלְחוֹ הַמָּיִם:</a:t>
            </a:r>
          </a:p>
          <a:p>
            <a:pPr marL="0" indent="0" algn="r" rtl="1">
              <a:buNone/>
            </a:pPr>
            <a:endParaRPr lang="he-IL" dirty="0">
              <a:latin typeface="FbBejerano Bold" panose="02020803050405020304" pitchFamily="18" charset="-79"/>
              <a:cs typeface="FbBejerano Bold" panose="02020803050405020304" pitchFamily="18" charset="-79"/>
            </a:endParaRPr>
          </a:p>
          <a:p>
            <a:pPr marL="0" indent="0" algn="r" rtl="1">
              <a:buNone/>
            </a:pPr>
            <a:r>
              <a:rPr lang="he-IL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A1BC64"/>
                </a:solidFill>
                <a:latin typeface="FbBejerano Bold" panose="02020803050405020304" pitchFamily="18" charset="-79"/>
                <a:cs typeface="Organy" pitchFamily="2" charset="-79"/>
              </a:rPr>
              <a:t>- נחמיה מנחה את הבונים להישאר לישון בירושלים.</a:t>
            </a:r>
          </a:p>
          <a:p>
            <a:pPr marL="0" lvl="0" indent="0" algn="r" rtl="1">
              <a:buNone/>
            </a:pPr>
            <a:r>
              <a:rPr lang="he-IL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8837"/>
                </a:solidFill>
                <a:latin typeface="FbBejerano Bold" panose="02020803050405020304" pitchFamily="18" charset="-79"/>
                <a:cs typeface="Organy" pitchFamily="2" charset="-79"/>
              </a:rPr>
              <a:t>- בלילה היו האנשים עסוקים בשמירה וביום היו עסוקים במלאכת בניית החומה.</a:t>
            </a:r>
          </a:p>
          <a:p>
            <a:pPr marL="0" indent="0" algn="r" rtl="1">
              <a:buNone/>
            </a:pPr>
            <a:r>
              <a:rPr lang="he-IL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FbBejerano Bold" panose="02020803050405020304" pitchFamily="18" charset="-79"/>
                <a:cs typeface="Organy" pitchFamily="2" charset="-79"/>
              </a:rPr>
              <a:t>- נחמיה ונעריו ואנשי המשמר ישנו עם בגדיהם ונעליהם עליהם. מוכנים לכל מתקפת פתע לילית. </a:t>
            </a:r>
            <a:endParaRPr lang="he-IL" dirty="0">
              <a:solidFill>
                <a:srgbClr val="00B0F0"/>
              </a:solidFill>
              <a:latin typeface="FbBejerano Bold" panose="02020803050405020304" pitchFamily="18" charset="-79"/>
              <a:cs typeface="FbBejerano Bold" panose="02020803050405020304" pitchFamily="18" charset="-79"/>
            </a:endParaRPr>
          </a:p>
          <a:p>
            <a:pPr marL="0" indent="0" algn="r" rtl="1">
              <a:buNone/>
            </a:pPr>
            <a:endParaRPr lang="he-IL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bBejerano Bold" panose="02020803050405020304" pitchFamily="18" charset="-79"/>
              <a:cs typeface="FbBejerano Bold" panose="02020803050405020304" pitchFamily="18" charset="-79"/>
            </a:endParaRPr>
          </a:p>
          <a:p>
            <a:pPr marL="0" lvl="0" indent="0" algn="r" rtl="1">
              <a:buNone/>
            </a:pPr>
            <a:endParaRPr lang="he-IL" dirty="0">
              <a:latin typeface="FbBejerano Bold" panose="02020803050405020304" pitchFamily="18" charset="-79"/>
              <a:cs typeface="FbBejerano Bold" panose="02020803050405020304" pitchFamily="18" charset="-79"/>
            </a:endParaRPr>
          </a:p>
          <a:p>
            <a:pPr marL="0" lvl="0" indent="0" algn="r" rtl="1">
              <a:buNone/>
            </a:pPr>
            <a:endParaRPr lang="he-IL" dirty="0">
              <a:latin typeface="FbBejerano Bold" panose="02020803050405020304" pitchFamily="18" charset="-79"/>
              <a:cs typeface="FbBejerano Bold" panose="02020803050405020304" pitchFamily="18" charset="-79"/>
            </a:endParaRPr>
          </a:p>
          <a:p>
            <a:pPr marL="0" lvl="0" indent="0" algn="r" rtl="1">
              <a:buNone/>
            </a:pPr>
            <a:endParaRPr lang="he-IL" dirty="0">
              <a:latin typeface="FbBejerano Bold" panose="02020803050405020304" pitchFamily="18" charset="-79"/>
              <a:cs typeface="FbBejerano Bold" panose="02020803050405020304" pitchFamily="18" charset="-79"/>
            </a:endParaRPr>
          </a:p>
        </p:txBody>
      </p:sp>
      <p:sp>
        <p:nvSpPr>
          <p:cNvPr id="448" name="Google Shape;448;p38"/>
          <p:cNvSpPr txBox="1">
            <a:spLocks noGrp="1"/>
          </p:cNvSpPr>
          <p:nvPr>
            <p:ph type="title"/>
          </p:nvPr>
        </p:nvSpPr>
        <p:spPr>
          <a:xfrm>
            <a:off x="238611" y="2034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גם בלילות עלולים הצרים להתקיף את ציבור הבונים</a:t>
            </a:r>
            <a:endParaRPr sz="2000" dirty="0">
              <a:ln>
                <a:solidFill>
                  <a:schemeClr val="tx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OptmumBlack" pitchFamily="2" charset="-79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66B474E-A7DE-49C5-8896-4904D3F32E02}"/>
              </a:ext>
            </a:extLst>
          </p:cNvPr>
          <p:cNvSpPr/>
          <p:nvPr/>
        </p:nvSpPr>
        <p:spPr>
          <a:xfrm>
            <a:off x="2520618" y="834231"/>
            <a:ext cx="3507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4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ia One"/>
                <a:cs typeface="Organy" pitchFamily="2" charset="-79"/>
                <a:sym typeface="Germania One"/>
              </a:rPr>
              <a:t>איך מציע נחמיה להתמודד עם ההתקפות?</a:t>
            </a:r>
          </a:p>
        </p:txBody>
      </p:sp>
      <p:pic>
        <p:nvPicPr>
          <p:cNvPr id="2050" name="Picture 2" descr="באר שבע של נחושת - יְקוּם תַּרְבּוּת">
            <a:extLst>
              <a:ext uri="{FF2B5EF4-FFF2-40B4-BE49-F238E27FC236}">
                <a16:creationId xmlns:a16="http://schemas.microsoft.com/office/drawing/2014/main" id="{E9E4C326-B64A-4FF1-B3B2-F5D0BEA79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1" y="2235199"/>
            <a:ext cx="1539286" cy="188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07201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5"/>
          <p:cNvSpPr txBox="1">
            <a:spLocks noGrp="1"/>
          </p:cNvSpPr>
          <p:nvPr>
            <p:ph type="subTitle" idx="1"/>
          </p:nvPr>
        </p:nvSpPr>
        <p:spPr>
          <a:xfrm>
            <a:off x="2139535" y="2096072"/>
            <a:ext cx="5094457" cy="9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  <a:cs typeface="OptmumLight" pitchFamily="2" charset="-79"/>
              </a:rPr>
              <a:t>(לח)</a:t>
            </a:r>
            <a:r>
              <a:rPr lang="he-IL" b="1" dirty="0">
                <a:latin typeface="Calibri" panose="020F0502020204030204" pitchFamily="34" charset="0"/>
                <a:ea typeface="Times New Roman" panose="02020603050405020304" pitchFamily="18" charset="0"/>
                <a:cs typeface="OptmumLight" pitchFamily="2" charset="-79"/>
              </a:rPr>
              <a:t> וַנִּבְנֶה אֶת הַחוֹמָה וַתּקּשׁר כּל הַחוֹמָה עַד חֶצְיָהּ </a:t>
            </a:r>
            <a:r>
              <a:rPr lang="he-IL" b="1" dirty="0">
                <a:latin typeface="Calibri" panose="020F0502020204030204" pitchFamily="34" charset="0"/>
                <a:cs typeface="OptmumLight" pitchFamily="2" charset="-79"/>
              </a:rPr>
              <a:t>וַיְהִי לֵב לָעָם לַעֲשׂוֹת:</a:t>
            </a:r>
            <a:endParaRPr b="1" dirty="0">
              <a:latin typeface="Calibri" panose="020F0502020204030204" pitchFamily="34" charset="0"/>
              <a:cs typeface="OptmumLight" pitchFamily="2" charset="-79"/>
            </a:endParaRPr>
          </a:p>
        </p:txBody>
      </p:sp>
      <p:sp>
        <p:nvSpPr>
          <p:cNvPr id="392" name="Google Shape;392;p35"/>
          <p:cNvSpPr txBox="1">
            <a:spLocks noGrp="1"/>
          </p:cNvSpPr>
          <p:nvPr>
            <p:ph type="title"/>
          </p:nvPr>
        </p:nvSpPr>
        <p:spPr>
          <a:xfrm>
            <a:off x="2434350" y="1243529"/>
            <a:ext cx="42753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ניזכר בסוף פרק ג':</a:t>
            </a:r>
            <a:endParaRPr sz="3200" dirty="0">
              <a:ln>
                <a:solidFill>
                  <a:schemeClr val="tx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OptmumBlack" pitchFamily="2" charset="-79"/>
            </a:endParaRPr>
          </a:p>
        </p:txBody>
      </p:sp>
      <p:sp>
        <p:nvSpPr>
          <p:cNvPr id="4" name="Google Shape;391;p35">
            <a:extLst>
              <a:ext uri="{FF2B5EF4-FFF2-40B4-BE49-F238E27FC236}">
                <a16:creationId xmlns:a16="http://schemas.microsoft.com/office/drawing/2014/main" id="{B47EDA90-0B18-4C06-B415-BC8B0534963A}"/>
              </a:ext>
            </a:extLst>
          </p:cNvPr>
          <p:cNvSpPr txBox="1">
            <a:spLocks/>
          </p:cNvSpPr>
          <p:nvPr/>
        </p:nvSpPr>
        <p:spPr>
          <a:xfrm>
            <a:off x="2139536" y="3319975"/>
            <a:ext cx="5094457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●"/>
              <a:defRPr sz="1800" b="0" i="0" u="none" strike="noStrike" cap="none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○"/>
              <a:defRPr sz="1800" b="0" i="0" u="none" strike="noStrike" cap="none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■"/>
              <a:defRPr sz="1800" b="0" i="0" u="none" strike="noStrike" cap="none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●"/>
              <a:defRPr sz="1800" b="0" i="0" u="none" strike="noStrike" cap="none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○"/>
              <a:defRPr sz="1800" b="0" i="0" u="none" strike="noStrike" cap="none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■"/>
              <a:defRPr sz="1800" b="0" i="0" u="none" strike="noStrike" cap="none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●"/>
              <a:defRPr sz="1800" b="0" i="0" u="none" strike="noStrike" cap="none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○"/>
              <a:defRPr sz="1800" b="0" i="0" u="none" strike="noStrike" cap="none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Josefin Slab Thin"/>
              <a:buChar char="■"/>
              <a:defRPr sz="1800" b="0" i="0" u="none" strike="noStrike" cap="none">
                <a:solidFill>
                  <a:schemeClr val="lt2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9pPr>
          </a:lstStyle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dirty="0">
                <a:solidFill>
                  <a:schemeClr val="accent3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Organy" pitchFamily="2" charset="-79"/>
              </a:rPr>
              <a:t>בעקבות עידוד נחמיה- העם ממשיך לבנות ולחזק את החומה.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dirty="0">
                <a:solidFill>
                  <a:schemeClr val="accent3">
                    <a:lumMod val="10000"/>
                  </a:schemeClr>
                </a:solidFill>
                <a:latin typeface="Calibri" panose="020F0502020204030204" pitchFamily="34" charset="0"/>
                <a:cs typeface="Organy" pitchFamily="2" charset="-79"/>
              </a:rPr>
              <a:t>הבונים מסיימים לחזק את כל החומה עד חצי גובהה.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7"/>
          <p:cNvSpPr txBox="1">
            <a:spLocks noGrp="1"/>
          </p:cNvSpPr>
          <p:nvPr>
            <p:ph type="title"/>
          </p:nvPr>
        </p:nvSpPr>
        <p:spPr>
          <a:xfrm>
            <a:off x="4993160" y="219340"/>
            <a:ext cx="3630300" cy="6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n>
                  <a:solidFill>
                    <a:schemeClr val="tx1">
                      <a:lumMod val="75000"/>
                    </a:schemeClr>
                  </a:solidFill>
                </a:ln>
                <a:cs typeface="OptmumBlack" pitchFamily="2" charset="-79"/>
              </a:rPr>
              <a:t>לסיכום:</a:t>
            </a:r>
            <a:endParaRPr dirty="0">
              <a:ln>
                <a:solidFill>
                  <a:schemeClr val="tx1">
                    <a:lumMod val="75000"/>
                  </a:schemeClr>
                </a:solidFill>
              </a:ln>
              <a:cs typeface="OptmumBlack" pitchFamily="2" charset="-79"/>
            </a:endParaRPr>
          </a:p>
        </p:txBody>
      </p:sp>
      <p:sp>
        <p:nvSpPr>
          <p:cNvPr id="411" name="Google Shape;411;p37"/>
          <p:cNvSpPr txBox="1">
            <a:spLocks noGrp="1"/>
          </p:cNvSpPr>
          <p:nvPr>
            <p:ph type="subTitle" idx="1"/>
          </p:nvPr>
        </p:nvSpPr>
        <p:spPr>
          <a:xfrm>
            <a:off x="4150841" y="889239"/>
            <a:ext cx="4349613" cy="3594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buClr>
                <a:schemeClr val="dk2"/>
              </a:buClr>
              <a:buSzPts val="1100"/>
            </a:pPr>
            <a:r>
              <a:rPr lang="he-IL" sz="20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את פרק ד בנחמיה ראוי ללמד במסגרות להכשרת מנהיגות. </a:t>
            </a:r>
          </a:p>
          <a:p>
            <a:pPr marL="0" lvl="0" indent="0" algn="r" rtl="1">
              <a:buClr>
                <a:schemeClr val="dk2"/>
              </a:buClr>
              <a:buSzPts val="1100"/>
            </a:pPr>
            <a:r>
              <a:rPr lang="he-IL" sz="20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נחמיה מתגלה כאן כ:</a:t>
            </a:r>
          </a:p>
          <a:p>
            <a:pPr marL="342900" lvl="0" algn="r" rtl="1">
              <a:buClr>
                <a:schemeClr val="dk2"/>
              </a:buClr>
              <a:buSzPts val="1100"/>
              <a:buFont typeface="Wingdings" panose="05000000000000000000" pitchFamily="2" charset="2"/>
              <a:buChar char="ü"/>
            </a:pPr>
            <a:r>
              <a:rPr lang="he-IL" sz="20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איש מעשה</a:t>
            </a:r>
          </a:p>
          <a:p>
            <a:pPr marL="342900" lvl="0" algn="r" rtl="1">
              <a:buClr>
                <a:schemeClr val="dk2"/>
              </a:buClr>
              <a:buSzPts val="1100"/>
              <a:buFont typeface="Wingdings" panose="05000000000000000000" pitchFamily="2" charset="2"/>
              <a:buChar char="ü"/>
            </a:pPr>
            <a:r>
              <a:rPr lang="he-IL" sz="20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מאמין</a:t>
            </a:r>
          </a:p>
          <a:p>
            <a:pPr marL="342900" lvl="0" algn="r" rtl="1">
              <a:buClr>
                <a:schemeClr val="dk2"/>
              </a:buClr>
              <a:buSzPts val="1100"/>
              <a:buFont typeface="Wingdings" panose="05000000000000000000" pitchFamily="2" charset="2"/>
              <a:buChar char="ü"/>
            </a:pPr>
            <a:r>
              <a:rPr lang="he-IL" sz="20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אמיץ לב</a:t>
            </a:r>
          </a:p>
          <a:p>
            <a:pPr marL="342900" lvl="0" algn="r" rtl="1">
              <a:buClr>
                <a:schemeClr val="dk2"/>
              </a:buClr>
              <a:buSzPts val="1100"/>
              <a:buFont typeface="Wingdings" panose="05000000000000000000" pitchFamily="2" charset="2"/>
              <a:buChar char="ü"/>
            </a:pPr>
            <a:r>
              <a:rPr lang="he-IL" sz="20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נותן דוגמא אישית לעם</a:t>
            </a:r>
          </a:p>
          <a:p>
            <a:pPr marL="342900" lvl="0" algn="r" rtl="1">
              <a:buClr>
                <a:schemeClr val="dk2"/>
              </a:buClr>
              <a:buSzPts val="1100"/>
              <a:buFont typeface="Wingdings" panose="05000000000000000000" pitchFamily="2" charset="2"/>
              <a:buChar char="ü"/>
            </a:pPr>
            <a:r>
              <a:rPr lang="he-IL" sz="20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מעודד אותם בשעת משבר</a:t>
            </a:r>
          </a:p>
          <a:p>
            <a:pPr marL="342900" lvl="0" algn="r" rtl="1">
              <a:buClr>
                <a:schemeClr val="dk2"/>
              </a:buClr>
              <a:buSzPts val="1100"/>
              <a:buFont typeface="Wingdings" panose="05000000000000000000" pitchFamily="2" charset="2"/>
              <a:buChar char="ü"/>
            </a:pPr>
            <a:r>
              <a:rPr lang="he-IL" sz="20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לוקח על עצמו משימות, משתתף בנטל הציבור</a:t>
            </a:r>
          </a:p>
          <a:p>
            <a:pPr marL="342900" lvl="0" algn="r" rtl="1">
              <a:buClr>
                <a:schemeClr val="dk2"/>
              </a:buClr>
              <a:buSzPts val="1100"/>
              <a:buFont typeface="Wingdings" panose="05000000000000000000" pitchFamily="2" charset="2"/>
              <a:buChar char="ü"/>
            </a:pPr>
            <a:r>
              <a:rPr lang="he-IL" sz="20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דבק במטרה ומסור לבני עמו</a:t>
            </a:r>
            <a:endParaRPr sz="2000" dirty="0">
              <a:latin typeface="FbBejerano Bold" panose="02020803050405020304" pitchFamily="18" charset="-79"/>
              <a:cs typeface="FbBejerano Bold" panose="02020803050405020304" pitchFamily="18" charset="-79"/>
            </a:endParaRPr>
          </a:p>
        </p:txBody>
      </p:sp>
      <p:grpSp>
        <p:nvGrpSpPr>
          <p:cNvPr id="412" name="Google Shape;412;p37"/>
          <p:cNvGrpSpPr/>
          <p:nvPr/>
        </p:nvGrpSpPr>
        <p:grpSpPr>
          <a:xfrm>
            <a:off x="722500" y="539500"/>
            <a:ext cx="3849500" cy="0"/>
            <a:chOff x="722500" y="539500"/>
            <a:chExt cx="3849500" cy="0"/>
          </a:xfrm>
        </p:grpSpPr>
        <p:cxnSp>
          <p:nvCxnSpPr>
            <p:cNvPr id="413" name="Google Shape;413;p37"/>
            <p:cNvCxnSpPr/>
            <p:nvPr/>
          </p:nvCxnSpPr>
          <p:spPr>
            <a:xfrm rot="10800000">
              <a:off x="722500" y="539500"/>
              <a:ext cx="1244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37"/>
            <p:cNvCxnSpPr/>
            <p:nvPr/>
          </p:nvCxnSpPr>
          <p:spPr>
            <a:xfrm rot="10800000">
              <a:off x="3327300" y="539500"/>
              <a:ext cx="1244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5" name="Google Shape;415;p37"/>
          <p:cNvGrpSpPr/>
          <p:nvPr/>
        </p:nvGrpSpPr>
        <p:grpSpPr>
          <a:xfrm>
            <a:off x="722400" y="4483337"/>
            <a:ext cx="3849600" cy="137375"/>
            <a:chOff x="722400" y="4483337"/>
            <a:chExt cx="3849600" cy="137375"/>
          </a:xfrm>
        </p:grpSpPr>
        <p:cxnSp>
          <p:nvCxnSpPr>
            <p:cNvPr id="416" name="Google Shape;416;p37"/>
            <p:cNvCxnSpPr/>
            <p:nvPr/>
          </p:nvCxnSpPr>
          <p:spPr>
            <a:xfrm rot="10800000">
              <a:off x="722400" y="4620712"/>
              <a:ext cx="38496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37"/>
            <p:cNvCxnSpPr/>
            <p:nvPr/>
          </p:nvCxnSpPr>
          <p:spPr>
            <a:xfrm rot="10800000">
              <a:off x="722400" y="4483337"/>
              <a:ext cx="38496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18" name="Google Shape;418;p37"/>
          <p:cNvSpPr/>
          <p:nvPr/>
        </p:nvSpPr>
        <p:spPr>
          <a:xfrm>
            <a:off x="2271950" y="470200"/>
            <a:ext cx="138600" cy="138600"/>
          </a:xfrm>
          <a:prstGeom prst="diamond">
            <a:avLst/>
          </a:prstGeom>
          <a:solidFill>
            <a:srgbClr val="615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7"/>
          <p:cNvSpPr/>
          <p:nvPr/>
        </p:nvSpPr>
        <p:spPr>
          <a:xfrm>
            <a:off x="2577950" y="470200"/>
            <a:ext cx="138600" cy="138600"/>
          </a:xfrm>
          <a:prstGeom prst="diamond">
            <a:avLst/>
          </a:prstGeom>
          <a:solidFill>
            <a:srgbClr val="615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7"/>
          <p:cNvSpPr/>
          <p:nvPr/>
        </p:nvSpPr>
        <p:spPr>
          <a:xfrm>
            <a:off x="2883950" y="470200"/>
            <a:ext cx="138600" cy="138600"/>
          </a:xfrm>
          <a:prstGeom prst="diamond">
            <a:avLst/>
          </a:prstGeom>
          <a:solidFill>
            <a:srgbClr val="615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 txBox="1">
            <a:spLocks noGrp="1"/>
          </p:cNvSpPr>
          <p:nvPr>
            <p:ph type="ctrTitle"/>
          </p:nvPr>
        </p:nvSpPr>
        <p:spPr>
          <a:xfrm>
            <a:off x="705500" y="3147013"/>
            <a:ext cx="7763400" cy="7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נחמיה פרק ו'</a:t>
            </a:r>
            <a:endParaRPr dirty="0">
              <a:ln>
                <a:solidFill>
                  <a:schemeClr val="tx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OptmumBlack" pitchFamily="2" charset="-79"/>
            </a:endParaRPr>
          </a:p>
        </p:txBody>
      </p:sp>
      <p:sp>
        <p:nvSpPr>
          <p:cNvPr id="334" name="Google Shape;334;p32"/>
          <p:cNvSpPr txBox="1">
            <a:spLocks noGrp="1"/>
          </p:cNvSpPr>
          <p:nvPr>
            <p:ph type="subTitle" idx="1"/>
          </p:nvPr>
        </p:nvSpPr>
        <p:spPr>
          <a:xfrm>
            <a:off x="2514205" y="3948558"/>
            <a:ext cx="4146000" cy="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Optmum" pitchFamily="2" charset="-79"/>
              </a:rPr>
              <a:t>השלמת הבנייה וחנוכת החומה</a:t>
            </a:r>
            <a:endParaRPr sz="24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Optmum" pitchFamily="2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AA7AEEE3-6EB1-4209-9981-C91153CA9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750" y="939325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24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5"/>
          <p:cNvSpPr txBox="1">
            <a:spLocks noGrp="1"/>
          </p:cNvSpPr>
          <p:nvPr>
            <p:ph type="subTitle" idx="1"/>
          </p:nvPr>
        </p:nvSpPr>
        <p:spPr>
          <a:xfrm>
            <a:off x="1528450" y="1708660"/>
            <a:ext cx="6187217" cy="25095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r" rtl="1">
              <a:lnSpc>
                <a:spcPct val="150000"/>
              </a:lnSpc>
              <a:buNone/>
            </a:pPr>
            <a:r>
              <a:rPr lang="he-IL" sz="2800" dirty="0">
                <a:solidFill>
                  <a:schemeClr val="tx2"/>
                </a:solidFill>
                <a:latin typeface="FbKapriza" panose="02020503050405020304" pitchFamily="18" charset="-79"/>
                <a:cs typeface="Optmum" pitchFamily="2" charset="-79"/>
              </a:rPr>
              <a:t>מפרק ו פסוק טו אנו למדים שמאמצי הבנייה נשאו פרי, ובמהלך </a:t>
            </a:r>
            <a:r>
              <a:rPr lang="he-IL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FbKapriza" panose="02020503050405020304" pitchFamily="18" charset="-79"/>
                <a:cs typeface="Optmum" pitchFamily="2" charset="-79"/>
              </a:rPr>
              <a:t>52 יום </a:t>
            </a:r>
            <a:r>
              <a:rPr lang="he-IL" sz="2800" dirty="0">
                <a:solidFill>
                  <a:schemeClr val="tx2"/>
                </a:solidFill>
                <a:latin typeface="FbKapriza" panose="02020503050405020304" pitchFamily="18" charset="-79"/>
                <a:cs typeface="Optmum" pitchFamily="2" charset="-79"/>
              </a:rPr>
              <a:t>הם הצליחו </a:t>
            </a:r>
          </a:p>
          <a:p>
            <a:pPr marL="114300" indent="0" algn="r" rtl="1">
              <a:lnSpc>
                <a:spcPct val="150000"/>
              </a:lnSpc>
              <a:buNone/>
            </a:pPr>
            <a:r>
              <a:rPr lang="he-IL" sz="2800" dirty="0">
                <a:solidFill>
                  <a:schemeClr val="tx2"/>
                </a:solidFill>
                <a:latin typeface="FbKapriza" panose="02020503050405020304" pitchFamily="18" charset="-79"/>
                <a:cs typeface="Optmum" pitchFamily="2" charset="-79"/>
              </a:rPr>
              <a:t>לסיים את בניית החומה, למרות ההתנכלויות מצד </a:t>
            </a:r>
            <a:r>
              <a:rPr lang="he-IL" sz="2800" dirty="0" err="1">
                <a:solidFill>
                  <a:schemeClr val="tx2"/>
                </a:solidFill>
                <a:latin typeface="FbKapriza" panose="02020503050405020304" pitchFamily="18" charset="-79"/>
                <a:cs typeface="Optmum" pitchFamily="2" charset="-79"/>
              </a:rPr>
              <a:t>צריהם</a:t>
            </a:r>
            <a:r>
              <a:rPr lang="he-IL" sz="2800" dirty="0">
                <a:solidFill>
                  <a:schemeClr val="tx2"/>
                </a:solidFill>
                <a:latin typeface="FbKapriza" panose="02020503050405020304" pitchFamily="18" charset="-79"/>
                <a:cs typeface="Optmum" pitchFamily="2" charset="-79"/>
              </a:rPr>
              <a:t>:</a:t>
            </a:r>
            <a:endParaRPr lang="he-IL" sz="2000" dirty="0">
              <a:solidFill>
                <a:schemeClr val="tx2"/>
              </a:solidFill>
              <a:latin typeface="FbKapriza" panose="02020503050405020304" pitchFamily="18" charset="-79"/>
              <a:cs typeface="Optmum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319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8B550B-CF5F-4F69-8DFD-BE5C2296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285275"/>
            <a:ext cx="7717500" cy="572700"/>
          </a:xfrm>
        </p:spPr>
        <p:txBody>
          <a:bodyPr/>
          <a:lstStyle/>
          <a:p>
            <a:pPr algn="ctr" rtl="1"/>
            <a:r>
              <a:rPr lang="he-IL" sz="32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נחמיה פרק ו', </a:t>
            </a:r>
            <a:r>
              <a:rPr lang="he-IL" sz="24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" pitchFamily="2" charset="-79"/>
              </a:rPr>
              <a:t>פסוק ט"ו:</a:t>
            </a:r>
            <a:endParaRPr lang="he-IL" sz="3200" dirty="0">
              <a:ln>
                <a:solidFill>
                  <a:schemeClr val="tx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Optmum" pitchFamily="2" charset="-79"/>
            </a:endParaRPr>
          </a:p>
        </p:txBody>
      </p:sp>
      <p:sp>
        <p:nvSpPr>
          <p:cNvPr id="17" name="Google Shape;399;p36">
            <a:extLst>
              <a:ext uri="{FF2B5EF4-FFF2-40B4-BE49-F238E27FC236}">
                <a16:creationId xmlns:a16="http://schemas.microsoft.com/office/drawing/2014/main" id="{E3EFA6A8-8AC2-4400-9708-53959AC01142}"/>
              </a:ext>
            </a:extLst>
          </p:cNvPr>
          <p:cNvSpPr/>
          <p:nvPr/>
        </p:nvSpPr>
        <p:spPr>
          <a:xfrm>
            <a:off x="8040494" y="630737"/>
            <a:ext cx="249015" cy="454476"/>
          </a:xfrm>
          <a:prstGeom prst="flowChartOffpageConnector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99;p36">
            <a:extLst>
              <a:ext uri="{FF2B5EF4-FFF2-40B4-BE49-F238E27FC236}">
                <a16:creationId xmlns:a16="http://schemas.microsoft.com/office/drawing/2014/main" id="{5959AA0C-F98F-48A4-AE0D-32039B525A2D}"/>
              </a:ext>
            </a:extLst>
          </p:cNvPr>
          <p:cNvSpPr/>
          <p:nvPr/>
        </p:nvSpPr>
        <p:spPr>
          <a:xfrm>
            <a:off x="8711188" y="630737"/>
            <a:ext cx="249015" cy="454476"/>
          </a:xfrm>
          <a:prstGeom prst="flowChartOffpageConnector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99;p36">
            <a:extLst>
              <a:ext uri="{FF2B5EF4-FFF2-40B4-BE49-F238E27FC236}">
                <a16:creationId xmlns:a16="http://schemas.microsoft.com/office/drawing/2014/main" id="{9A9D4135-A3A3-431F-A01A-B85D79DE6F69}"/>
              </a:ext>
            </a:extLst>
          </p:cNvPr>
          <p:cNvSpPr/>
          <p:nvPr/>
        </p:nvSpPr>
        <p:spPr>
          <a:xfrm>
            <a:off x="8375841" y="630737"/>
            <a:ext cx="249015" cy="454476"/>
          </a:xfrm>
          <a:prstGeom prst="flowChartOffpageConnector">
            <a:avLst/>
          </a:prstGeom>
          <a:solidFill>
            <a:srgbClr val="E2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EC226FF6-7AF7-4563-BE1D-1CA1E2BB9A66}"/>
              </a:ext>
            </a:extLst>
          </p:cNvPr>
          <p:cNvCxnSpPr/>
          <p:nvPr/>
        </p:nvCxnSpPr>
        <p:spPr>
          <a:xfrm flipH="1">
            <a:off x="5827486" y="571625"/>
            <a:ext cx="321904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AC27837D-5C74-4716-8215-0EA4D5DD3D12}"/>
              </a:ext>
            </a:extLst>
          </p:cNvPr>
          <p:cNvCxnSpPr/>
          <p:nvPr/>
        </p:nvCxnSpPr>
        <p:spPr>
          <a:xfrm flipH="1">
            <a:off x="5827485" y="623480"/>
            <a:ext cx="3219049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oogle Shape;487;p39">
            <a:extLst>
              <a:ext uri="{FF2B5EF4-FFF2-40B4-BE49-F238E27FC236}">
                <a16:creationId xmlns:a16="http://schemas.microsoft.com/office/drawing/2014/main" id="{58B3A865-77F7-4FD4-B14B-94D0B09BE3ED}"/>
              </a:ext>
            </a:extLst>
          </p:cNvPr>
          <p:cNvGrpSpPr/>
          <p:nvPr/>
        </p:nvGrpSpPr>
        <p:grpSpPr>
          <a:xfrm>
            <a:off x="4132709" y="4788925"/>
            <a:ext cx="750600" cy="138600"/>
            <a:chOff x="4196725" y="3080813"/>
            <a:chExt cx="750600" cy="138600"/>
          </a:xfrm>
        </p:grpSpPr>
        <p:sp>
          <p:nvSpPr>
            <p:cNvPr id="24" name="Google Shape;488;p39">
              <a:extLst>
                <a:ext uri="{FF2B5EF4-FFF2-40B4-BE49-F238E27FC236}">
                  <a16:creationId xmlns:a16="http://schemas.microsoft.com/office/drawing/2014/main" id="{671FB7F6-80F6-4697-A327-7A0554B2EBA7}"/>
                </a:ext>
              </a:extLst>
            </p:cNvPr>
            <p:cNvSpPr/>
            <p:nvPr/>
          </p:nvSpPr>
          <p:spPr>
            <a:xfrm>
              <a:off x="4196725" y="3080813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89;p39">
              <a:extLst>
                <a:ext uri="{FF2B5EF4-FFF2-40B4-BE49-F238E27FC236}">
                  <a16:creationId xmlns:a16="http://schemas.microsoft.com/office/drawing/2014/main" id="{7E7682EF-B371-4572-8374-1441A2E3DC13}"/>
                </a:ext>
              </a:extLst>
            </p:cNvPr>
            <p:cNvSpPr/>
            <p:nvPr/>
          </p:nvSpPr>
          <p:spPr>
            <a:xfrm>
              <a:off x="4502725" y="3080813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90;p39">
              <a:extLst>
                <a:ext uri="{FF2B5EF4-FFF2-40B4-BE49-F238E27FC236}">
                  <a16:creationId xmlns:a16="http://schemas.microsoft.com/office/drawing/2014/main" id="{052E8525-D204-417B-A25C-32F5750E7E93}"/>
                </a:ext>
              </a:extLst>
            </p:cNvPr>
            <p:cNvSpPr/>
            <p:nvPr/>
          </p:nvSpPr>
          <p:spPr>
            <a:xfrm>
              <a:off x="4808725" y="3080813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מלבן 2">
            <a:extLst>
              <a:ext uri="{FF2B5EF4-FFF2-40B4-BE49-F238E27FC236}">
                <a16:creationId xmlns:a16="http://schemas.microsoft.com/office/drawing/2014/main" id="{44BCE3E3-EDCD-4598-A2DE-FD7DCE7BA7FF}"/>
              </a:ext>
            </a:extLst>
          </p:cNvPr>
          <p:cNvSpPr/>
          <p:nvPr/>
        </p:nvSpPr>
        <p:spPr>
          <a:xfrm>
            <a:off x="2549236" y="1144325"/>
            <a:ext cx="439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8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"וַתִּשְׁלַם הַחוֹמָה בְּעֶשְׂרִים וַחֲמִשָּׁה לֶאֱלוּל </a:t>
            </a:r>
            <a:r>
              <a:rPr lang="he-IL" sz="1800" dirty="0" err="1">
                <a:latin typeface="FbBejerano Bold" panose="02020803050405020304" pitchFamily="18" charset="-79"/>
                <a:cs typeface="FbBejerano Bold" panose="02020803050405020304" pitchFamily="18" charset="-79"/>
              </a:rPr>
              <a:t>לַחֲמִשִּׁים</a:t>
            </a:r>
            <a:r>
              <a:rPr lang="he-IL" sz="18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 וּשְׁנַיִם יוֹם:"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9D42E644-5BCA-4F53-99C3-3821A30DC094}"/>
              </a:ext>
            </a:extLst>
          </p:cNvPr>
          <p:cNvSpPr/>
          <p:nvPr/>
        </p:nvSpPr>
        <p:spPr>
          <a:xfrm>
            <a:off x="713276" y="1627797"/>
            <a:ext cx="766256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Tx/>
            </a:pPr>
            <a:r>
              <a:rPr lang="he-IL" sz="1600" kern="1200" dirty="0">
                <a:solidFill>
                  <a:srgbClr val="D1E5F9">
                    <a:lumMod val="25000"/>
                  </a:srgbClr>
                </a:solidFill>
                <a:latin typeface="FbKapriza" panose="02020503050405020304" pitchFamily="18" charset="-79"/>
                <a:ea typeface="+mn-ea"/>
                <a:cs typeface="Optmum" pitchFamily="2" charset="-79"/>
              </a:rPr>
              <a:t>מדובר במשך זמן </a:t>
            </a:r>
            <a:r>
              <a:rPr lang="he-IL" sz="1600" b="1" kern="1200" dirty="0">
                <a:solidFill>
                  <a:srgbClr val="D1E5F9">
                    <a:lumMod val="25000"/>
                  </a:srgbClr>
                </a:solidFill>
                <a:latin typeface="FbKapriza" panose="02020503050405020304" pitchFamily="18" charset="-79"/>
                <a:ea typeface="+mn-ea"/>
                <a:cs typeface="Optmum" pitchFamily="2" charset="-79"/>
              </a:rPr>
              <a:t>קצר מאד</a:t>
            </a:r>
            <a:r>
              <a:rPr lang="he-IL" sz="1600" kern="1200" dirty="0">
                <a:solidFill>
                  <a:srgbClr val="D1E5F9">
                    <a:lumMod val="25000"/>
                  </a:srgbClr>
                </a:solidFill>
                <a:latin typeface="FbKapriza" panose="02020503050405020304" pitchFamily="18" charset="-79"/>
                <a:ea typeface="+mn-ea"/>
                <a:cs typeface="Optmum" pitchFamily="2" charset="-79"/>
              </a:rPr>
              <a:t>, </a:t>
            </a:r>
          </a:p>
          <a:p>
            <a:pPr lvl="0" algn="r" rtl="1">
              <a:buClrTx/>
            </a:pPr>
            <a:r>
              <a:rPr lang="he-IL" sz="1600" kern="1200" dirty="0">
                <a:solidFill>
                  <a:srgbClr val="D1E5F9">
                    <a:lumMod val="25000"/>
                  </a:srgbClr>
                </a:solidFill>
                <a:latin typeface="FbKapriza" panose="02020503050405020304" pitchFamily="18" charset="-79"/>
                <a:ea typeface="+mn-ea"/>
                <a:cs typeface="Optmum" pitchFamily="2" charset="-79"/>
              </a:rPr>
              <a:t>בעבודת </a:t>
            </a:r>
            <a:r>
              <a:rPr lang="he-IL" sz="1600" b="1" kern="1200" dirty="0">
                <a:solidFill>
                  <a:srgbClr val="D1E5F9">
                    <a:lumMod val="25000"/>
                  </a:srgbClr>
                </a:solidFill>
                <a:latin typeface="FbKapriza" panose="02020503050405020304" pitchFamily="18" charset="-79"/>
                <a:ea typeface="+mn-ea"/>
                <a:cs typeface="Optmum" pitchFamily="2" charset="-79"/>
              </a:rPr>
              <a:t>בנייה פיזית </a:t>
            </a:r>
            <a:r>
              <a:rPr lang="he-IL" sz="1600" kern="1200" dirty="0">
                <a:solidFill>
                  <a:srgbClr val="D1E5F9">
                    <a:lumMod val="25000"/>
                  </a:srgbClr>
                </a:solidFill>
                <a:latin typeface="FbKapriza" panose="02020503050405020304" pitchFamily="18" charset="-79"/>
                <a:ea typeface="+mn-ea"/>
                <a:cs typeface="Optmum" pitchFamily="2" charset="-79"/>
              </a:rPr>
              <a:t>שהתרחשה </a:t>
            </a:r>
            <a:r>
              <a:rPr lang="he-IL" sz="1600" b="1" kern="1200" dirty="0">
                <a:solidFill>
                  <a:srgbClr val="D1E5F9">
                    <a:lumMod val="25000"/>
                  </a:srgbClr>
                </a:solidFill>
                <a:latin typeface="FbKapriza" panose="02020503050405020304" pitchFamily="18" charset="-79"/>
                <a:ea typeface="+mn-ea"/>
                <a:cs typeface="Optmum" pitchFamily="2" charset="-79"/>
              </a:rPr>
              <a:t>במהלך ימי הקיץ הלוהטים </a:t>
            </a:r>
            <a:r>
              <a:rPr lang="he-IL" sz="1600" kern="1200" dirty="0">
                <a:solidFill>
                  <a:srgbClr val="D1E5F9">
                    <a:lumMod val="25000"/>
                  </a:srgbClr>
                </a:solidFill>
                <a:latin typeface="FbKapriza" panose="02020503050405020304" pitchFamily="18" charset="-79"/>
                <a:ea typeface="+mn-ea"/>
                <a:cs typeface="Optmum" pitchFamily="2" charset="-79"/>
              </a:rPr>
              <a:t>(הבנייה הסתיימה בסוף חודש אלול), </a:t>
            </a:r>
          </a:p>
          <a:p>
            <a:pPr lvl="0" algn="r" rtl="1">
              <a:buClrTx/>
            </a:pPr>
            <a:r>
              <a:rPr lang="he-IL" sz="1600" kern="1200" dirty="0">
                <a:solidFill>
                  <a:srgbClr val="D1E5F9">
                    <a:lumMod val="25000"/>
                  </a:srgbClr>
                </a:solidFill>
                <a:latin typeface="FbKapriza" panose="02020503050405020304" pitchFamily="18" charset="-79"/>
                <a:ea typeface="+mn-ea"/>
                <a:cs typeface="Optmum" pitchFamily="2" charset="-79"/>
              </a:rPr>
              <a:t>תוך כדי </a:t>
            </a:r>
            <a:r>
              <a:rPr lang="he-IL" sz="1600" b="1" kern="1200" dirty="0">
                <a:solidFill>
                  <a:srgbClr val="D1E5F9">
                    <a:lumMod val="25000"/>
                  </a:srgbClr>
                </a:solidFill>
                <a:latin typeface="FbKapriza" panose="02020503050405020304" pitchFamily="18" charset="-79"/>
                <a:ea typeface="+mn-ea"/>
                <a:cs typeface="Optmum" pitchFamily="2" charset="-79"/>
              </a:rPr>
              <a:t>התמודדות מול סכנות ביטחוניות רבות</a:t>
            </a:r>
            <a:r>
              <a:rPr lang="he-IL" sz="1600" kern="1200" dirty="0">
                <a:solidFill>
                  <a:srgbClr val="D1E5F9">
                    <a:lumMod val="25000"/>
                  </a:srgbClr>
                </a:solidFill>
                <a:latin typeface="FbKapriza" panose="02020503050405020304" pitchFamily="18" charset="-79"/>
                <a:ea typeface="+mn-ea"/>
                <a:cs typeface="Optmum" pitchFamily="2" charset="-79"/>
              </a:rPr>
              <a:t>. </a:t>
            </a:r>
          </a:p>
          <a:p>
            <a:pPr lvl="0" algn="r" rtl="1">
              <a:buClrTx/>
            </a:pPr>
            <a:endParaRPr lang="he-IL" sz="1600" kern="1200" dirty="0">
              <a:solidFill>
                <a:srgbClr val="D1E5F9">
                  <a:lumMod val="25000"/>
                </a:srgbClr>
              </a:solidFill>
              <a:latin typeface="FbKapriza" panose="02020503050405020304" pitchFamily="18" charset="-79"/>
              <a:ea typeface="+mn-ea"/>
              <a:cs typeface="Optmum" pitchFamily="2" charset="-79"/>
            </a:endParaRPr>
          </a:p>
          <a:p>
            <a:pPr lvl="0" algn="r" rtl="1">
              <a:buClrTx/>
            </a:pPr>
            <a:r>
              <a:rPr lang="he-IL" sz="1600" kern="1200" dirty="0">
                <a:solidFill>
                  <a:srgbClr val="002060"/>
                </a:solidFill>
                <a:latin typeface="FbKapriza" panose="02020503050405020304" pitchFamily="18" charset="-79"/>
                <a:ea typeface="+mn-ea"/>
                <a:cs typeface="Optmum" pitchFamily="2" charset="-79"/>
              </a:rPr>
              <a:t>הדבר מלמד על : </a:t>
            </a:r>
            <a:r>
              <a:rPr lang="he-IL" sz="1800" kern="1200" dirty="0">
                <a:solidFill>
                  <a:srgbClr val="002060"/>
                </a:solidFill>
                <a:latin typeface="FbKapriza" panose="02020503050405020304" pitchFamily="18" charset="-79"/>
                <a:ea typeface="+mn-ea"/>
                <a:cs typeface="Optmum" pitchFamily="2" charset="-79"/>
              </a:rPr>
              <a:t>	</a:t>
            </a:r>
          </a:p>
          <a:p>
            <a:pPr marL="285750" lvl="0" indent="-285750" algn="r" rtl="1">
              <a:buClrTx/>
              <a:buFont typeface="Wingdings" panose="05000000000000000000" pitchFamily="2" charset="2"/>
              <a:buChar char="ü"/>
            </a:pPr>
            <a:r>
              <a:rPr lang="he-IL" sz="1800" kern="1200" dirty="0">
                <a:solidFill>
                  <a:srgbClr val="002060"/>
                </a:solidFill>
                <a:latin typeface="FbKapriza" panose="02020503050405020304" pitchFamily="18" charset="-79"/>
                <a:ea typeface="+mn-ea"/>
                <a:cs typeface="Organy" pitchFamily="2" charset="-79"/>
              </a:rPr>
              <a:t>התגייסות טוטלית של יושבי העיר לבנייה</a:t>
            </a:r>
          </a:p>
          <a:p>
            <a:pPr marL="285750" lvl="0" indent="-285750" algn="r" rtl="1">
              <a:buClrTx/>
              <a:buFont typeface="Wingdings" panose="05000000000000000000" pitchFamily="2" charset="2"/>
              <a:buChar char="ü"/>
            </a:pPr>
            <a:r>
              <a:rPr lang="he-IL" sz="1800" kern="1200" dirty="0">
                <a:solidFill>
                  <a:srgbClr val="002060"/>
                </a:solidFill>
                <a:ea typeface="+mn-ea"/>
                <a:cs typeface="Organy" pitchFamily="2" charset="-79"/>
              </a:rPr>
              <a:t>על התלהבותם וזריזותם </a:t>
            </a:r>
          </a:p>
          <a:p>
            <a:pPr marL="285750" lvl="0" indent="-285750" algn="r" rtl="1">
              <a:buClrTx/>
              <a:buFont typeface="Wingdings" panose="05000000000000000000" pitchFamily="2" charset="2"/>
              <a:buChar char="ü"/>
            </a:pPr>
            <a:r>
              <a:rPr lang="he-IL" sz="1800" kern="1200" dirty="0">
                <a:solidFill>
                  <a:srgbClr val="002060"/>
                </a:solidFill>
                <a:ea typeface="+mn-ea"/>
                <a:cs typeface="Organy" pitchFamily="2" charset="-79"/>
              </a:rPr>
              <a:t>ובעיקר על </a:t>
            </a:r>
            <a:r>
              <a:rPr lang="he-IL" sz="1800" kern="1200" dirty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+mn-ea"/>
                <a:cs typeface="Organy" pitchFamily="2" charset="-79"/>
              </a:rPr>
              <a:t>הצלחתו של נחמיה לסחוף אחריו את יושבי העיר.</a:t>
            </a:r>
            <a:br>
              <a:rPr lang="he-IL" sz="2800" kern="1200" dirty="0">
                <a:solidFill>
                  <a:srgbClr val="D1E5F9">
                    <a:lumMod val="25000"/>
                  </a:srgb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FbKapriza" panose="02020503050405020304" pitchFamily="18" charset="-79"/>
                <a:ea typeface="+mn-ea"/>
                <a:cs typeface="FbKapriza" panose="02020503050405020304" pitchFamily="18" charset="-79"/>
              </a:rPr>
            </a:br>
            <a:endParaRPr lang="he-IL" sz="2800" kern="1200" dirty="0">
              <a:solidFill>
                <a:srgbClr val="D1E5F9">
                  <a:lumMod val="25000"/>
                </a:srgb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FbKapriza" panose="02020503050405020304" pitchFamily="18" charset="-79"/>
              <a:ea typeface="+mn-ea"/>
              <a:cs typeface="FbKapriza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92716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 txBox="1">
            <a:spLocks noGrp="1"/>
          </p:cNvSpPr>
          <p:nvPr>
            <p:ph type="ctrTitle"/>
          </p:nvPr>
        </p:nvSpPr>
        <p:spPr>
          <a:xfrm>
            <a:off x="705500" y="3147013"/>
            <a:ext cx="7763400" cy="7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נחמיה פרק י"ב</a:t>
            </a:r>
            <a:endParaRPr dirty="0">
              <a:ln>
                <a:solidFill>
                  <a:schemeClr val="tx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OptmumBlack" pitchFamily="2" charset="-79"/>
            </a:endParaRPr>
          </a:p>
        </p:txBody>
      </p:sp>
      <p:sp>
        <p:nvSpPr>
          <p:cNvPr id="334" name="Google Shape;334;p32"/>
          <p:cNvSpPr txBox="1">
            <a:spLocks noGrp="1"/>
          </p:cNvSpPr>
          <p:nvPr>
            <p:ph type="subTitle" idx="1"/>
          </p:nvPr>
        </p:nvSpPr>
        <p:spPr>
          <a:xfrm>
            <a:off x="2514205" y="3948558"/>
            <a:ext cx="4146000" cy="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Optmum" pitchFamily="2" charset="-79"/>
              </a:rPr>
              <a:t>חנוכת החומה</a:t>
            </a:r>
            <a:endParaRPr sz="24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Optmum" pitchFamily="2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3F5B3866-6535-400F-8A6F-5C952D78F17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748" y="965626"/>
            <a:ext cx="4148503" cy="1737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7365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8B550B-CF5F-4F69-8DFD-BE5C2296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746" y="212639"/>
            <a:ext cx="6380663" cy="572700"/>
          </a:xfrm>
        </p:spPr>
        <p:txBody>
          <a:bodyPr/>
          <a:lstStyle/>
          <a:p>
            <a:pPr algn="ctr" rtl="1"/>
            <a:r>
              <a:rPr lang="he-IL" sz="20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פרק י"ב, </a:t>
            </a:r>
            <a:r>
              <a:rPr lang="he-IL" sz="2000" dirty="0" err="1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כז</a:t>
            </a:r>
            <a:r>
              <a:rPr lang="he-IL" sz="20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-לט: </a:t>
            </a:r>
            <a:r>
              <a:rPr lang="he-IL" sz="32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טקס חנוכת חומת העיר</a:t>
            </a:r>
          </a:p>
        </p:txBody>
      </p:sp>
      <p:sp>
        <p:nvSpPr>
          <p:cNvPr id="17" name="Google Shape;399;p36">
            <a:extLst>
              <a:ext uri="{FF2B5EF4-FFF2-40B4-BE49-F238E27FC236}">
                <a16:creationId xmlns:a16="http://schemas.microsoft.com/office/drawing/2014/main" id="{E3EFA6A8-8AC2-4400-9708-53959AC01142}"/>
              </a:ext>
            </a:extLst>
          </p:cNvPr>
          <p:cNvSpPr/>
          <p:nvPr/>
        </p:nvSpPr>
        <p:spPr>
          <a:xfrm>
            <a:off x="8055522" y="351336"/>
            <a:ext cx="249015" cy="454476"/>
          </a:xfrm>
          <a:prstGeom prst="flowChartOffpageConnector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99;p36">
            <a:extLst>
              <a:ext uri="{FF2B5EF4-FFF2-40B4-BE49-F238E27FC236}">
                <a16:creationId xmlns:a16="http://schemas.microsoft.com/office/drawing/2014/main" id="{5959AA0C-F98F-48A4-AE0D-32039B525A2D}"/>
              </a:ext>
            </a:extLst>
          </p:cNvPr>
          <p:cNvSpPr/>
          <p:nvPr/>
        </p:nvSpPr>
        <p:spPr>
          <a:xfrm>
            <a:off x="8709344" y="341903"/>
            <a:ext cx="249015" cy="454476"/>
          </a:xfrm>
          <a:prstGeom prst="flowChartOffpageConnector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99;p36">
            <a:extLst>
              <a:ext uri="{FF2B5EF4-FFF2-40B4-BE49-F238E27FC236}">
                <a16:creationId xmlns:a16="http://schemas.microsoft.com/office/drawing/2014/main" id="{9A9D4135-A3A3-431F-A01A-B85D79DE6F69}"/>
              </a:ext>
            </a:extLst>
          </p:cNvPr>
          <p:cNvSpPr/>
          <p:nvPr/>
        </p:nvSpPr>
        <p:spPr>
          <a:xfrm>
            <a:off x="8385878" y="351336"/>
            <a:ext cx="249015" cy="454476"/>
          </a:xfrm>
          <a:prstGeom prst="flowChartOffpageConnector">
            <a:avLst/>
          </a:prstGeom>
          <a:solidFill>
            <a:srgbClr val="E2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EC226FF6-7AF7-4563-BE1D-1CA1E2BB9A66}"/>
              </a:ext>
            </a:extLst>
          </p:cNvPr>
          <p:cNvCxnSpPr>
            <a:cxnSpLocks/>
          </p:cNvCxnSpPr>
          <p:nvPr/>
        </p:nvCxnSpPr>
        <p:spPr>
          <a:xfrm flipH="1">
            <a:off x="6614221" y="338021"/>
            <a:ext cx="242547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AC27837D-5C74-4716-8215-0EA4D5DD3D12}"/>
              </a:ext>
            </a:extLst>
          </p:cNvPr>
          <p:cNvCxnSpPr>
            <a:cxnSpLocks/>
          </p:cNvCxnSpPr>
          <p:nvPr/>
        </p:nvCxnSpPr>
        <p:spPr>
          <a:xfrm flipH="1">
            <a:off x="6614221" y="285276"/>
            <a:ext cx="2425478" cy="7257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5">
            <a:extLst>
              <a:ext uri="{FF2B5EF4-FFF2-40B4-BE49-F238E27FC236}">
                <a16:creationId xmlns:a16="http://schemas.microsoft.com/office/drawing/2014/main" id="{7D70776A-A2F5-4D36-A11A-7C8DFF19E64A}"/>
              </a:ext>
            </a:extLst>
          </p:cNvPr>
          <p:cNvSpPr/>
          <p:nvPr/>
        </p:nvSpPr>
        <p:spPr>
          <a:xfrm>
            <a:off x="225605" y="834925"/>
            <a:ext cx="86927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Tx/>
            </a:pPr>
            <a:r>
              <a:rPr lang="he-IL" sz="1800" b="1" kern="1200" dirty="0">
                <a:solidFill>
                  <a:srgbClr val="D1E5F9">
                    <a:lumMod val="50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ההתאספות בירושלים </a:t>
            </a:r>
          </a:p>
          <a:p>
            <a:pPr lvl="0" algn="r" rtl="1">
              <a:buClrTx/>
            </a:pPr>
            <a:r>
              <a:rPr lang="he-IL" sz="18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(</a:t>
            </a:r>
            <a:r>
              <a:rPr lang="he-IL" sz="1800" kern="1200" dirty="0" err="1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כז</a:t>
            </a:r>
            <a:r>
              <a:rPr lang="he-IL" sz="18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) </a:t>
            </a:r>
            <a:r>
              <a:rPr lang="he-IL" sz="1800" b="1" kern="1200" dirty="0" err="1">
                <a:solidFill>
                  <a:srgbClr val="FF8837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וּבַחֲנֻכַּת</a:t>
            </a:r>
            <a:r>
              <a:rPr lang="he-IL" sz="1800" b="1" kern="1200" dirty="0">
                <a:solidFill>
                  <a:srgbClr val="FF8837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 חוֹמַת יְרוּשָׁלִַם</a:t>
            </a:r>
            <a:r>
              <a:rPr lang="he-IL" sz="1800" kern="1200" dirty="0">
                <a:solidFill>
                  <a:srgbClr val="FF8837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 </a:t>
            </a:r>
            <a:r>
              <a:rPr lang="he-IL" sz="18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בִּקְשׁוּ אֶת </a:t>
            </a:r>
            <a:r>
              <a:rPr lang="he-IL" sz="1800" kern="1200" dirty="0" err="1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הַלְוִיִּם</a:t>
            </a:r>
            <a:r>
              <a:rPr lang="he-IL" sz="18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 מִכָּל מְקוֹמֹתָם לַהֲבִיאָם לִירוּשָׁלִָם </a:t>
            </a:r>
            <a:r>
              <a:rPr lang="he-IL" sz="1800" b="1" kern="1200" dirty="0">
                <a:solidFill>
                  <a:srgbClr val="FF8837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לַעֲשֹׂת חֲנֻכָּה </a:t>
            </a:r>
            <a:r>
              <a:rPr lang="he-IL" sz="1800" b="1" kern="1200" dirty="0">
                <a:solidFill>
                  <a:srgbClr val="DA6FDF">
                    <a:lumMod val="7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וְשִׂמְחָה</a:t>
            </a:r>
            <a:r>
              <a:rPr lang="he-IL" sz="1800" kern="1200" dirty="0">
                <a:solidFill>
                  <a:srgbClr val="DA6FDF">
                    <a:lumMod val="7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 </a:t>
            </a:r>
            <a:r>
              <a:rPr lang="he-IL" sz="1800" b="1" kern="1200" dirty="0">
                <a:solidFill>
                  <a:srgbClr val="DA6FDF">
                    <a:lumMod val="7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וּבְתוֹדוֹת וּבְשִׁיר </a:t>
            </a:r>
            <a:r>
              <a:rPr lang="he-IL" sz="1800" b="1" kern="1200" dirty="0" err="1">
                <a:solidFill>
                  <a:srgbClr val="DA6FDF">
                    <a:lumMod val="7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מְצִלְתַּיִם</a:t>
            </a:r>
            <a:r>
              <a:rPr lang="he-IL" sz="1800" b="1" kern="1200" dirty="0">
                <a:solidFill>
                  <a:srgbClr val="DA6FDF">
                    <a:lumMod val="7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 נְבָלִים </a:t>
            </a:r>
            <a:r>
              <a:rPr lang="he-IL" sz="1800" b="1" kern="1200" dirty="0" err="1">
                <a:solidFill>
                  <a:srgbClr val="DA6FDF">
                    <a:lumMod val="7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וּבְכִנֹּרוֹת</a:t>
            </a:r>
            <a:r>
              <a:rPr lang="he-IL" sz="1800" b="1" kern="1200" dirty="0">
                <a:solidFill>
                  <a:srgbClr val="DA6FDF">
                    <a:lumMod val="7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:</a:t>
            </a:r>
            <a:r>
              <a:rPr lang="he-IL" sz="18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 </a:t>
            </a:r>
          </a:p>
          <a:p>
            <a:pPr lvl="0" algn="r" rtl="1">
              <a:buClrTx/>
            </a:pPr>
            <a:r>
              <a:rPr lang="he-IL" sz="18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(</a:t>
            </a:r>
            <a:r>
              <a:rPr lang="he-IL" sz="1800" kern="1200" dirty="0" err="1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כח</a:t>
            </a:r>
            <a:r>
              <a:rPr lang="he-IL" sz="18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) וַיֵּאָסְפוּ בְּנֵי </a:t>
            </a:r>
            <a:r>
              <a:rPr lang="he-IL" sz="1800" kern="1200" dirty="0" err="1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הַמְשֹׁרְרִים</a:t>
            </a:r>
            <a:r>
              <a:rPr lang="he-IL" sz="18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 וּמִן </a:t>
            </a:r>
            <a:r>
              <a:rPr lang="he-IL" sz="1800" kern="1200" dirty="0" err="1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הַכִּכָּר</a:t>
            </a:r>
            <a:r>
              <a:rPr lang="he-IL" sz="18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 סְבִיבוֹת יְרוּשָׁלִַם וּמִן חַצְרֵי נְטֹפָתִי: (</a:t>
            </a:r>
            <a:r>
              <a:rPr lang="he-IL" sz="1800" kern="1200" dirty="0" err="1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כט</a:t>
            </a:r>
            <a:r>
              <a:rPr lang="he-IL" sz="18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) וּמִבֵּית הַגִּלְגָּל וּמִשְּׂדוֹת גֶּבַע </a:t>
            </a:r>
            <a:r>
              <a:rPr lang="he-IL" sz="1800" kern="1200" dirty="0" err="1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וְעַזְמָוֶת</a:t>
            </a:r>
            <a:r>
              <a:rPr lang="he-IL" sz="18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 כִּי חֲצֵרִים בָּנוּ לָהֶם </a:t>
            </a:r>
            <a:r>
              <a:rPr lang="he-IL" sz="1800" kern="1200" dirty="0" err="1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הַמְשֹׁרֲרִים</a:t>
            </a:r>
            <a:r>
              <a:rPr lang="he-IL" sz="18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 סְבִיבוֹת יְרוּשָׁלִָם:</a:t>
            </a:r>
          </a:p>
          <a:p>
            <a:pPr lvl="0" algn="r" rtl="1">
              <a:buClrTx/>
            </a:pPr>
            <a:endParaRPr lang="he-IL" sz="600" kern="1200" dirty="0">
              <a:solidFill>
                <a:srgbClr val="D1E5F9">
                  <a:lumMod val="25000"/>
                </a:srgbClr>
              </a:solidFill>
              <a:latin typeface="FbBejerano Bold" panose="02020803050405020304" pitchFamily="18" charset="-79"/>
              <a:ea typeface="+mn-ea"/>
              <a:cs typeface="FbBejerano Bold" panose="02020803050405020304" pitchFamily="18" charset="-79"/>
            </a:endParaRPr>
          </a:p>
          <a:p>
            <a:pPr lvl="0" algn="r" rtl="1">
              <a:buClrTx/>
            </a:pPr>
            <a:r>
              <a:rPr lang="he-IL" sz="1800" b="1" kern="1200" dirty="0">
                <a:solidFill>
                  <a:srgbClr val="D1E5F9">
                    <a:lumMod val="50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הטהרה: </a:t>
            </a:r>
            <a:r>
              <a:rPr lang="he-IL" sz="18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(ל</a:t>
            </a:r>
            <a:r>
              <a:rPr lang="he-IL" sz="24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) </a:t>
            </a:r>
            <a:r>
              <a:rPr lang="he-IL" sz="2400" b="1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וַיִּטַּהֲרוּ</a:t>
            </a:r>
            <a:r>
              <a:rPr lang="he-IL" sz="18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 </a:t>
            </a:r>
            <a:r>
              <a:rPr lang="he-IL" sz="1800" kern="1200" dirty="0" err="1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הַכֹּהֲנִים</a:t>
            </a:r>
            <a:r>
              <a:rPr lang="he-IL" sz="18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 </a:t>
            </a:r>
            <a:r>
              <a:rPr lang="he-IL" sz="1800" kern="1200" dirty="0" err="1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וְהַלְוִיִּם</a:t>
            </a:r>
            <a:r>
              <a:rPr lang="he-IL" sz="24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 </a:t>
            </a:r>
            <a:r>
              <a:rPr lang="he-IL" sz="2400" b="1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וַיְטַהֲרוּ</a:t>
            </a:r>
            <a:r>
              <a:rPr lang="he-IL" sz="24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 </a:t>
            </a:r>
            <a:r>
              <a:rPr lang="he-IL" sz="18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אֶת הָעָם וְאֶת הַשְּׁעָרִים וְאֶת הַחוֹמָה:</a:t>
            </a:r>
          </a:p>
          <a:p>
            <a:pPr lvl="0" algn="r" rtl="1">
              <a:buClrTx/>
            </a:pPr>
            <a:endParaRPr lang="he-IL" sz="600" kern="1200" dirty="0">
              <a:solidFill>
                <a:srgbClr val="D1E5F9">
                  <a:lumMod val="25000"/>
                </a:srgbClr>
              </a:solidFill>
              <a:latin typeface="FbBejerano Bold" panose="02020803050405020304" pitchFamily="18" charset="-79"/>
              <a:ea typeface="+mn-ea"/>
              <a:cs typeface="FbBejerano Bold" panose="02020803050405020304" pitchFamily="18" charset="-79"/>
            </a:endParaRPr>
          </a:p>
          <a:p>
            <a:pPr lvl="0" algn="r" rtl="1">
              <a:buClrTx/>
            </a:pPr>
            <a:r>
              <a:rPr lang="he-IL" sz="1800" b="1" kern="1200" dirty="0">
                <a:solidFill>
                  <a:srgbClr val="D1E5F9">
                    <a:lumMod val="50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תהלוכת שתי התודות: </a:t>
            </a:r>
            <a:r>
              <a:rPr lang="he-IL" sz="18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(לא) וָאַעֲלֶה אֶת שָׂרֵי יְהוּדָה מֵעַל לַחוֹמָה וָאַעֲמִידָה שְׁתֵּי תוֹדֹת גְּדוֹלֹת </a:t>
            </a:r>
            <a:r>
              <a:rPr lang="he-IL" sz="1800" b="1" kern="1200" dirty="0" err="1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וְתַהֲלֻכֹת</a:t>
            </a:r>
            <a:r>
              <a:rPr lang="he-IL" sz="1800" b="1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 לַיָּמִין מֵעַל לַחוֹמָה </a:t>
            </a:r>
            <a:r>
              <a:rPr lang="he-IL" sz="18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לְשַׁעַר </a:t>
            </a:r>
            <a:r>
              <a:rPr lang="he-IL" sz="1800" kern="1200" dirty="0" err="1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הָאַשְׁפֹּת</a:t>
            </a:r>
            <a:r>
              <a:rPr lang="he-IL" sz="18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: (לב) וַיֵּלֶךְ אַחֲרֵיהֶם הוֹשַׁעְיָה וַחֲצִי שָׂרֵי יְהוּדָה: (לג) וַעֲזַרְיָה עֶזְרָא וּמְשֻׁלָּם: (לד) יְהוּדָה וּבִנְיָמִן וּשְׁמַעְיָה וְיִרְמְיָה: (לה) וּמִבְּנֵי </a:t>
            </a:r>
            <a:r>
              <a:rPr lang="he-IL" sz="1800" kern="1200" dirty="0" err="1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הַכֹּהֲנִים</a:t>
            </a:r>
            <a:r>
              <a:rPr lang="he-IL" sz="18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 </a:t>
            </a:r>
            <a:r>
              <a:rPr lang="he-IL" sz="1800" kern="1200" dirty="0" err="1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בַּחֲצֹצְרוֹת</a:t>
            </a:r>
            <a:r>
              <a:rPr lang="he-IL" sz="18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 זְכַרְיָה בֶן יוֹנָתָן בֶּן שְׁמַעְיָה בֶּן מַתַּנְיָה בֶּן </a:t>
            </a:r>
            <a:r>
              <a:rPr lang="he-IL" sz="1800" kern="1200" dirty="0" err="1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מִיכָיָה</a:t>
            </a:r>
            <a:r>
              <a:rPr lang="he-IL" sz="18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 בֶּן זַכּוּר בֶּן אָסָף: (לו) וְאֶחָיו שְׁמַעְיָה </a:t>
            </a:r>
            <a:r>
              <a:rPr lang="he-IL" sz="1800" kern="1200" dirty="0" err="1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וַעֲזַרְאֵל</a:t>
            </a:r>
            <a:r>
              <a:rPr lang="he-IL" sz="18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 מִלֲלַי גִּלֲלַי מָעַי נְתַנְאֵל וִיהוּדָה חֲנָנִי בִּכְלֵי שִׁיר דָּוִיד אִישׁ הָאֱ-לֹהִים וְעֶזְרָא הַסּוֹפֵר לִפְנֵיהֶם: (</a:t>
            </a:r>
            <a:r>
              <a:rPr lang="he-IL" sz="1800" kern="1200" dirty="0" err="1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לז</a:t>
            </a:r>
            <a:r>
              <a:rPr lang="he-IL" sz="18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) וְעַל שַׁעַר הָעַיִן וְנֶגְדָּם עָלוּ עַל מַעֲלוֹת עִיר דָּוִיד בַּמַּעֲלֶה לַחוֹמָה מֵעַל לְבֵית דָּוִיד וְעַד שַׁעַר הַמַּיִם מִזְרָח:</a:t>
            </a:r>
          </a:p>
          <a:p>
            <a:pPr lvl="0" algn="r" rtl="1">
              <a:buClrTx/>
            </a:pPr>
            <a:r>
              <a:rPr lang="he-IL" sz="18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(לח) </a:t>
            </a:r>
            <a:r>
              <a:rPr lang="he-IL" sz="1800" b="1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וְהַתּוֹדָה הַשֵּׁנִית הַהוֹלֶכֶת </a:t>
            </a:r>
            <a:r>
              <a:rPr lang="he-IL" sz="1800" b="1" kern="1200" dirty="0" err="1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לְמוֹאל</a:t>
            </a:r>
            <a:r>
              <a:rPr lang="he-IL" sz="1800" b="1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 </a:t>
            </a:r>
            <a:r>
              <a:rPr lang="he-IL" sz="18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וַאֲנִי אַחֲרֶיהָ וַחֲצִי הָעָם מֵעַל </a:t>
            </a:r>
            <a:r>
              <a:rPr lang="he-IL" sz="1800" kern="1200" dirty="0" err="1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לְהַחוֹמָה</a:t>
            </a:r>
            <a:r>
              <a:rPr lang="he-IL" sz="1800" kern="1200" dirty="0">
                <a:solidFill>
                  <a:srgbClr val="D1E5F9">
                    <a:lumMod val="2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 מֵעַל לְמִגְדַּל הַתַּנּוּרִים וְעַד הַחוֹמָה הָרְחָבָה: (לט) וּמֵעַל לְשַׁעַר אֶפְרַיִם וְעַל שַׁעַר הַיְשָׁנָה וְעַל שַׁעַר הַדָּגִים וּמִגְדַּל חֲנַנְאֵל וּמִגְדַּל הַמֵּאָה וְעַד שַׁעַר הַצֹּאן וְעָמְדוּ בְּשַׁעַר הַמַּטָּרָה:</a:t>
            </a:r>
            <a:endParaRPr lang="he-IL" sz="2800" kern="1200" dirty="0">
              <a:solidFill>
                <a:srgbClr val="D1E5F9">
                  <a:lumMod val="25000"/>
                </a:srgbClr>
              </a:solidFill>
              <a:latin typeface="FbBejerano Bold" panose="02020803050405020304" pitchFamily="18" charset="-79"/>
              <a:ea typeface="+mn-ea"/>
              <a:cs typeface="FbBejerano Bold" panose="020208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97079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8B550B-CF5F-4F69-8DFD-BE5C2296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746" y="212639"/>
            <a:ext cx="6380663" cy="572700"/>
          </a:xfrm>
        </p:spPr>
        <p:txBody>
          <a:bodyPr/>
          <a:lstStyle/>
          <a:p>
            <a:pPr algn="ctr" rtl="1"/>
            <a:r>
              <a:rPr lang="he-IL" sz="20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פרק י"ב, </a:t>
            </a:r>
            <a:r>
              <a:rPr lang="he-IL" sz="2000" dirty="0" err="1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כז</a:t>
            </a:r>
            <a:r>
              <a:rPr lang="he-IL" sz="20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-מג: </a:t>
            </a:r>
            <a:r>
              <a:rPr lang="he-IL" sz="32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טקס חנוכת חומת העיר</a:t>
            </a:r>
          </a:p>
        </p:txBody>
      </p:sp>
      <p:sp>
        <p:nvSpPr>
          <p:cNvPr id="17" name="Google Shape;399;p36">
            <a:extLst>
              <a:ext uri="{FF2B5EF4-FFF2-40B4-BE49-F238E27FC236}">
                <a16:creationId xmlns:a16="http://schemas.microsoft.com/office/drawing/2014/main" id="{E3EFA6A8-8AC2-4400-9708-53959AC01142}"/>
              </a:ext>
            </a:extLst>
          </p:cNvPr>
          <p:cNvSpPr/>
          <p:nvPr/>
        </p:nvSpPr>
        <p:spPr>
          <a:xfrm>
            <a:off x="8055522" y="351336"/>
            <a:ext cx="249015" cy="454476"/>
          </a:xfrm>
          <a:prstGeom prst="flowChartOffpageConnector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99;p36">
            <a:extLst>
              <a:ext uri="{FF2B5EF4-FFF2-40B4-BE49-F238E27FC236}">
                <a16:creationId xmlns:a16="http://schemas.microsoft.com/office/drawing/2014/main" id="{5959AA0C-F98F-48A4-AE0D-32039B525A2D}"/>
              </a:ext>
            </a:extLst>
          </p:cNvPr>
          <p:cNvSpPr/>
          <p:nvPr/>
        </p:nvSpPr>
        <p:spPr>
          <a:xfrm>
            <a:off x="8709344" y="341903"/>
            <a:ext cx="249015" cy="454476"/>
          </a:xfrm>
          <a:prstGeom prst="flowChartOffpageConnector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99;p36">
            <a:extLst>
              <a:ext uri="{FF2B5EF4-FFF2-40B4-BE49-F238E27FC236}">
                <a16:creationId xmlns:a16="http://schemas.microsoft.com/office/drawing/2014/main" id="{9A9D4135-A3A3-431F-A01A-B85D79DE6F69}"/>
              </a:ext>
            </a:extLst>
          </p:cNvPr>
          <p:cNvSpPr/>
          <p:nvPr/>
        </p:nvSpPr>
        <p:spPr>
          <a:xfrm>
            <a:off x="8385878" y="351336"/>
            <a:ext cx="249015" cy="454476"/>
          </a:xfrm>
          <a:prstGeom prst="flowChartOffpageConnector">
            <a:avLst/>
          </a:prstGeom>
          <a:solidFill>
            <a:srgbClr val="E2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EC226FF6-7AF7-4563-BE1D-1CA1E2BB9A66}"/>
              </a:ext>
            </a:extLst>
          </p:cNvPr>
          <p:cNvCxnSpPr>
            <a:cxnSpLocks/>
          </p:cNvCxnSpPr>
          <p:nvPr/>
        </p:nvCxnSpPr>
        <p:spPr>
          <a:xfrm flipH="1">
            <a:off x="6614221" y="338021"/>
            <a:ext cx="242547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AC27837D-5C74-4716-8215-0EA4D5DD3D12}"/>
              </a:ext>
            </a:extLst>
          </p:cNvPr>
          <p:cNvCxnSpPr>
            <a:cxnSpLocks/>
          </p:cNvCxnSpPr>
          <p:nvPr/>
        </p:nvCxnSpPr>
        <p:spPr>
          <a:xfrm flipH="1">
            <a:off x="6614221" y="285276"/>
            <a:ext cx="2425478" cy="7257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5">
            <a:extLst>
              <a:ext uri="{FF2B5EF4-FFF2-40B4-BE49-F238E27FC236}">
                <a16:creationId xmlns:a16="http://schemas.microsoft.com/office/drawing/2014/main" id="{7D70776A-A2F5-4D36-A11A-7C8DFF19E64A}"/>
              </a:ext>
            </a:extLst>
          </p:cNvPr>
          <p:cNvSpPr/>
          <p:nvPr/>
        </p:nvSpPr>
        <p:spPr>
          <a:xfrm>
            <a:off x="141061" y="1072572"/>
            <a:ext cx="86927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Tx/>
            </a:pPr>
            <a:r>
              <a:rPr lang="he-IL" sz="2400" b="1" kern="1200" dirty="0">
                <a:solidFill>
                  <a:srgbClr val="D1E5F9">
                    <a:lumMod val="50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התהלוכה מגיעה למקדש: </a:t>
            </a:r>
          </a:p>
          <a:p>
            <a:pPr lvl="0" algn="r" rtl="1">
              <a:buClrTx/>
            </a:pPr>
            <a:r>
              <a:rPr lang="he-IL" sz="2400" b="1" kern="1200" dirty="0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(מ) וַתַּעֲמֹדְנָה שְׁתֵּי </a:t>
            </a:r>
            <a:r>
              <a:rPr lang="he-IL" sz="2400" b="1" kern="1200" dirty="0" err="1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הַתּוֹדֹת</a:t>
            </a:r>
            <a:r>
              <a:rPr lang="he-IL" sz="2400" b="1" kern="1200" dirty="0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 בְּבֵית הָאֱ-לֹהִים וַאֲנִי וַחֲצִי הַסְּגָנִים עִמִּי: (</a:t>
            </a:r>
            <a:r>
              <a:rPr lang="he-IL" sz="2400" b="1" kern="1200" dirty="0" err="1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מא</a:t>
            </a:r>
            <a:r>
              <a:rPr lang="he-IL" sz="2400" b="1" kern="1200" dirty="0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) </a:t>
            </a:r>
            <a:r>
              <a:rPr lang="he-IL" sz="2400" b="1" kern="1200" dirty="0" err="1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וְהַכֹּהֲנִים</a:t>
            </a:r>
            <a:r>
              <a:rPr lang="he-IL" sz="2400" b="1" kern="1200" dirty="0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 אֶלְיָקִים מַעֲשֵׂיָה </a:t>
            </a:r>
            <a:r>
              <a:rPr lang="he-IL" sz="2400" b="1" kern="1200" dirty="0" err="1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מִנְיָמִין</a:t>
            </a:r>
            <a:r>
              <a:rPr lang="he-IL" sz="2400" b="1" kern="1200" dirty="0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 </a:t>
            </a:r>
            <a:r>
              <a:rPr lang="he-IL" sz="2400" b="1" kern="1200" dirty="0" err="1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מִיכָיָה</a:t>
            </a:r>
            <a:r>
              <a:rPr lang="he-IL" sz="2400" b="1" kern="1200" dirty="0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 </a:t>
            </a:r>
            <a:r>
              <a:rPr lang="he-IL" sz="2400" b="1" kern="1200" dirty="0" err="1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אֶלְיוֹעֵינַי</a:t>
            </a:r>
            <a:r>
              <a:rPr lang="he-IL" sz="2400" b="1" kern="1200" dirty="0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 זְכַרְיָה חֲנַנְיָה </a:t>
            </a:r>
            <a:r>
              <a:rPr lang="he-IL" sz="2400" b="1" kern="1200" dirty="0" err="1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בַּחֲצֹצְרוֹת</a:t>
            </a:r>
            <a:r>
              <a:rPr lang="he-IL" sz="2400" b="1" kern="1200" dirty="0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: (</a:t>
            </a:r>
            <a:r>
              <a:rPr lang="he-IL" sz="2400" b="1" kern="1200" dirty="0" err="1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מב</a:t>
            </a:r>
            <a:r>
              <a:rPr lang="he-IL" sz="2400" b="1" kern="1200" dirty="0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) וּמַעֲשֵׂיָה וּשְׁמַעְיָה וְאֶלְעָזָר וְעֻזִּי וִיהוֹחָנָן וּמַלְכִּיָּה וְעֵילָם וָעָזֶר וַיַּשְׁמִיעוּ </a:t>
            </a:r>
            <a:r>
              <a:rPr lang="he-IL" sz="2400" b="1" kern="1200" dirty="0" err="1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הַמְשֹׁרְרִים</a:t>
            </a:r>
            <a:r>
              <a:rPr lang="he-IL" sz="2400" b="1" kern="1200" dirty="0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 </a:t>
            </a:r>
            <a:r>
              <a:rPr lang="he-IL" sz="2400" b="1" kern="1200" dirty="0" err="1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וְיִזְרַחְיָה</a:t>
            </a:r>
            <a:r>
              <a:rPr lang="he-IL" sz="2400" b="1" kern="1200" dirty="0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 הַפָּקִיד:</a:t>
            </a:r>
          </a:p>
          <a:p>
            <a:pPr lvl="0" algn="r" rtl="1">
              <a:buClrTx/>
            </a:pPr>
            <a:endParaRPr lang="he-IL" sz="2400" b="1" kern="1200" dirty="0">
              <a:solidFill>
                <a:srgbClr val="002060"/>
              </a:solidFill>
              <a:latin typeface="FbBejerano Bold" panose="02020803050405020304" pitchFamily="18" charset="-79"/>
              <a:ea typeface="+mn-ea"/>
              <a:cs typeface="FbBejerano Bold" panose="02020803050405020304" pitchFamily="18" charset="-79"/>
            </a:endParaRPr>
          </a:p>
          <a:p>
            <a:pPr lvl="0" algn="r" rtl="1">
              <a:buClrTx/>
            </a:pPr>
            <a:r>
              <a:rPr lang="he-IL" sz="2400" b="1" kern="1200" dirty="0">
                <a:solidFill>
                  <a:srgbClr val="D1E5F9">
                    <a:lumMod val="50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והשמחה הגדולה </a:t>
            </a:r>
            <a:r>
              <a:rPr lang="he-IL" sz="2400" b="1" kern="1200" dirty="0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: </a:t>
            </a:r>
          </a:p>
          <a:p>
            <a:pPr lvl="0" algn="r" rtl="1">
              <a:buClrTx/>
            </a:pPr>
            <a:r>
              <a:rPr lang="he-IL" sz="2400" b="1" kern="1200" dirty="0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(מג) וַיִּזְבְּחוּ בַיּוֹם הַהוּא זְבָחִים גְּדוֹלִים</a:t>
            </a:r>
            <a:r>
              <a:rPr lang="he-IL" sz="2400" b="1" kern="1200" dirty="0">
                <a:solidFill>
                  <a:srgbClr val="DA6FDF">
                    <a:lumMod val="7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 וַיִּשְׂמָחוּ </a:t>
            </a:r>
          </a:p>
          <a:p>
            <a:pPr lvl="0" algn="r" rtl="1">
              <a:buClrTx/>
            </a:pPr>
            <a:r>
              <a:rPr lang="he-IL" sz="2400" b="1" kern="1200" dirty="0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כִּי הָאֱ-לֹהִים </a:t>
            </a:r>
            <a:r>
              <a:rPr lang="he-IL" sz="2400" b="1" kern="1200" dirty="0">
                <a:solidFill>
                  <a:srgbClr val="DA6FDF">
                    <a:lumMod val="7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שִׂמְּחָם שִׂמְחָה </a:t>
            </a:r>
            <a:r>
              <a:rPr lang="he-IL" sz="2400" b="1" kern="1200" dirty="0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גְדוֹלָה </a:t>
            </a:r>
          </a:p>
          <a:p>
            <a:pPr lvl="0" algn="r" rtl="1">
              <a:buClrTx/>
            </a:pPr>
            <a:r>
              <a:rPr lang="he-IL" sz="2400" b="1" kern="1200" dirty="0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וְגַם הַנָּשִׁים וְהַיְלָדִים </a:t>
            </a:r>
            <a:r>
              <a:rPr lang="he-IL" sz="2400" b="1" kern="1200" dirty="0">
                <a:solidFill>
                  <a:srgbClr val="DA6FDF">
                    <a:lumMod val="7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שָׂמֵחוּ</a:t>
            </a:r>
          </a:p>
          <a:p>
            <a:pPr lvl="0" algn="r" rtl="1">
              <a:buClrTx/>
            </a:pPr>
            <a:r>
              <a:rPr lang="he-IL" sz="2400" b="1" kern="1200" dirty="0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 וַתִּשָּׁמַע שׂ</a:t>
            </a:r>
            <a:r>
              <a:rPr lang="he-IL" sz="2400" b="1" kern="1200" dirty="0">
                <a:solidFill>
                  <a:srgbClr val="DA6FDF">
                    <a:lumMod val="75000"/>
                  </a:srgbClr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ִמְחַת</a:t>
            </a:r>
            <a:r>
              <a:rPr lang="he-IL" sz="2400" b="1" kern="1200" dirty="0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 יְרוּשָׁלִַם מֵרָחוֹק:</a:t>
            </a:r>
            <a:endParaRPr lang="he-IL" sz="1800" b="1" kern="1200" dirty="0">
              <a:solidFill>
                <a:srgbClr val="002060"/>
              </a:solidFill>
              <a:latin typeface="FbBejerano Bold" panose="02020803050405020304" pitchFamily="18" charset="-79"/>
              <a:ea typeface="+mn-ea"/>
              <a:cs typeface="FbBejerano Bold" panose="02020803050405020304" pitchFamily="18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B886FE8-30CB-4021-939E-DB6CCAACC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203" y="3229747"/>
            <a:ext cx="1050670" cy="1222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9166BC4-CDE5-4828-8579-E0AA8D64A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07" y="3098004"/>
            <a:ext cx="2686050" cy="1485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388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8B550B-CF5F-4F69-8DFD-BE5C2296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746" y="212639"/>
            <a:ext cx="6380663" cy="572700"/>
          </a:xfrm>
        </p:spPr>
        <p:txBody>
          <a:bodyPr/>
          <a:lstStyle/>
          <a:p>
            <a:pPr algn="ctr" rtl="1"/>
            <a:r>
              <a:rPr lang="he-IL" sz="20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 </a:t>
            </a:r>
            <a:r>
              <a:rPr lang="he-IL" sz="32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טקס חנוכת חומת העיר</a:t>
            </a:r>
          </a:p>
        </p:txBody>
      </p:sp>
      <p:sp>
        <p:nvSpPr>
          <p:cNvPr id="17" name="Google Shape;399;p36">
            <a:extLst>
              <a:ext uri="{FF2B5EF4-FFF2-40B4-BE49-F238E27FC236}">
                <a16:creationId xmlns:a16="http://schemas.microsoft.com/office/drawing/2014/main" id="{E3EFA6A8-8AC2-4400-9708-53959AC01142}"/>
              </a:ext>
            </a:extLst>
          </p:cNvPr>
          <p:cNvSpPr/>
          <p:nvPr/>
        </p:nvSpPr>
        <p:spPr>
          <a:xfrm>
            <a:off x="8055522" y="351336"/>
            <a:ext cx="249015" cy="454476"/>
          </a:xfrm>
          <a:prstGeom prst="flowChartOffpageConnector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99;p36">
            <a:extLst>
              <a:ext uri="{FF2B5EF4-FFF2-40B4-BE49-F238E27FC236}">
                <a16:creationId xmlns:a16="http://schemas.microsoft.com/office/drawing/2014/main" id="{5959AA0C-F98F-48A4-AE0D-32039B525A2D}"/>
              </a:ext>
            </a:extLst>
          </p:cNvPr>
          <p:cNvSpPr/>
          <p:nvPr/>
        </p:nvSpPr>
        <p:spPr>
          <a:xfrm>
            <a:off x="8709344" y="341903"/>
            <a:ext cx="249015" cy="454476"/>
          </a:xfrm>
          <a:prstGeom prst="flowChartOffpageConnector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99;p36">
            <a:extLst>
              <a:ext uri="{FF2B5EF4-FFF2-40B4-BE49-F238E27FC236}">
                <a16:creationId xmlns:a16="http://schemas.microsoft.com/office/drawing/2014/main" id="{9A9D4135-A3A3-431F-A01A-B85D79DE6F69}"/>
              </a:ext>
            </a:extLst>
          </p:cNvPr>
          <p:cNvSpPr/>
          <p:nvPr/>
        </p:nvSpPr>
        <p:spPr>
          <a:xfrm>
            <a:off x="8385878" y="351336"/>
            <a:ext cx="249015" cy="454476"/>
          </a:xfrm>
          <a:prstGeom prst="flowChartOffpageConnector">
            <a:avLst/>
          </a:prstGeom>
          <a:solidFill>
            <a:srgbClr val="E2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EC226FF6-7AF7-4563-BE1D-1CA1E2BB9A66}"/>
              </a:ext>
            </a:extLst>
          </p:cNvPr>
          <p:cNvCxnSpPr>
            <a:cxnSpLocks/>
          </p:cNvCxnSpPr>
          <p:nvPr/>
        </p:nvCxnSpPr>
        <p:spPr>
          <a:xfrm flipH="1">
            <a:off x="6614221" y="338021"/>
            <a:ext cx="242547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AC27837D-5C74-4716-8215-0EA4D5DD3D12}"/>
              </a:ext>
            </a:extLst>
          </p:cNvPr>
          <p:cNvCxnSpPr>
            <a:cxnSpLocks/>
          </p:cNvCxnSpPr>
          <p:nvPr/>
        </p:nvCxnSpPr>
        <p:spPr>
          <a:xfrm flipH="1">
            <a:off x="6614221" y="285276"/>
            <a:ext cx="2425478" cy="7257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5">
            <a:extLst>
              <a:ext uri="{FF2B5EF4-FFF2-40B4-BE49-F238E27FC236}">
                <a16:creationId xmlns:a16="http://schemas.microsoft.com/office/drawing/2014/main" id="{7D70776A-A2F5-4D36-A11A-7C8DFF19E64A}"/>
              </a:ext>
            </a:extLst>
          </p:cNvPr>
          <p:cNvSpPr/>
          <p:nvPr/>
        </p:nvSpPr>
        <p:spPr>
          <a:xfrm>
            <a:off x="141061" y="1266131"/>
            <a:ext cx="86927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Tx/>
            </a:pPr>
            <a:r>
              <a:rPr lang="he-IL" sz="2400" b="1" kern="1200" dirty="0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נדמיין לעצמנו, שתי תהלוכות המוניות של מביאי קרבן תודה, </a:t>
            </a:r>
          </a:p>
          <a:p>
            <a:pPr lvl="0" algn="r" rtl="1">
              <a:buClrTx/>
            </a:pPr>
            <a:r>
              <a:rPr lang="he-IL" sz="2400" b="1" kern="1200" dirty="0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סובבות בירושלים ובראשן ראשי העם, יחד עם נחמיה, </a:t>
            </a:r>
          </a:p>
          <a:p>
            <a:pPr lvl="0" algn="r" rtl="1">
              <a:buClrTx/>
            </a:pPr>
            <a:r>
              <a:rPr lang="he-IL" sz="2400" b="1" kern="1200" dirty="0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עם כלי שיר וזמר – ממש כפי שניבא </a:t>
            </a:r>
            <a:r>
              <a:rPr lang="he-IL" sz="2400" b="1" kern="1200" dirty="0">
                <a:solidFill>
                  <a:srgbClr val="00B0F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ירמיהו </a:t>
            </a:r>
            <a:r>
              <a:rPr lang="he-IL" sz="2400" b="1" kern="1200" dirty="0">
                <a:solidFill>
                  <a:srgbClr val="002060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בפרק לג:</a:t>
            </a:r>
          </a:p>
          <a:p>
            <a:pPr lvl="0" algn="r" rtl="1">
              <a:buClrTx/>
            </a:pPr>
            <a:r>
              <a:rPr lang="he-IL" sz="2400" b="1" kern="1200" dirty="0">
                <a:solidFill>
                  <a:srgbClr val="580058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(י) כֹּה אָמַר ה' עוֹד יִשָּׁמַע בַּמָּקוֹם הַזֶּה אֲשֶׁר אַתֶּם אֹמְרִים חָרֵב הוּא מֵאֵין אָדָם וּמֵאֵין בְּהֵמָה בְּעָרֵי יְהוּדָה וּבְחֻצוֹת יְרוּשָׁלִַם הַנְשַׁמּוֹת מֵאֵין אָדָם וּמֵאֵין יוֹשֵׁב וּמֵאֵין בְּהֵמָה: </a:t>
            </a:r>
          </a:p>
          <a:p>
            <a:pPr lvl="0" algn="r" rtl="1">
              <a:buClrTx/>
            </a:pPr>
            <a:r>
              <a:rPr lang="he-IL" sz="2400" b="1" kern="1200" dirty="0">
                <a:solidFill>
                  <a:srgbClr val="580058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(יא) </a:t>
            </a:r>
            <a:r>
              <a:rPr lang="he-IL" sz="2400" b="1" kern="1200" dirty="0">
                <a:solidFill>
                  <a:srgbClr val="580058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קוֹל שָׂשׂוֹן וְקוֹל שִׂמְחָה קוֹל חָתָן וְקוֹל כַּלָּה </a:t>
            </a:r>
          </a:p>
          <a:p>
            <a:pPr lvl="0" algn="r" rtl="1">
              <a:buClrTx/>
            </a:pPr>
            <a:r>
              <a:rPr lang="he-IL" sz="2400" b="1" kern="1200" dirty="0">
                <a:solidFill>
                  <a:srgbClr val="580058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קוֹל אֹמְרִים הוֹדוּ אֶת ה' צְבָאוֹת כִּי טוֹב ה' כִּי לְעוֹלָם חַסְדּוֹ מְבִאִים תּוֹדָה בֵּית ה' </a:t>
            </a:r>
          </a:p>
          <a:p>
            <a:pPr lvl="0" algn="r" rtl="1">
              <a:buClrTx/>
            </a:pPr>
            <a:r>
              <a:rPr lang="he-IL" sz="2400" b="1" kern="1200" dirty="0">
                <a:solidFill>
                  <a:srgbClr val="580058"/>
                </a:solidFill>
                <a:latin typeface="FbBejerano Bold" panose="02020803050405020304" pitchFamily="18" charset="-79"/>
                <a:ea typeface="+mn-ea"/>
                <a:cs typeface="FbBejerano Bold" panose="02020803050405020304" pitchFamily="18" charset="-79"/>
              </a:rPr>
              <a:t>כִּי אָשִׁיב אֶת שְׁבוּת הָאָרֶץ כְּבָרִאשֹׁנָה אָמַר ה':</a:t>
            </a:r>
          </a:p>
        </p:txBody>
      </p:sp>
    </p:spTree>
    <p:extLst>
      <p:ext uri="{BB962C8B-B14F-4D97-AF65-F5344CB8AC3E}">
        <p14:creationId xmlns:p14="http://schemas.microsoft.com/office/powerpoint/2010/main" val="454380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5"/>
          <p:cNvSpPr txBox="1">
            <a:spLocks noGrp="1"/>
          </p:cNvSpPr>
          <p:nvPr>
            <p:ph type="subTitle" idx="1"/>
          </p:nvPr>
        </p:nvSpPr>
        <p:spPr>
          <a:xfrm>
            <a:off x="1141331" y="1708660"/>
            <a:ext cx="7215083" cy="25095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r" rtl="1">
              <a:lnSpc>
                <a:spcPct val="150000"/>
              </a:lnSpc>
              <a:buNone/>
            </a:pPr>
            <a:r>
              <a:rPr lang="he-IL" sz="2800" dirty="0">
                <a:solidFill>
                  <a:srgbClr val="002060"/>
                </a:solidFill>
                <a:latin typeface="FbKapriza" panose="02020503050405020304" pitchFamily="18" charset="-79"/>
                <a:cs typeface="Optmum" pitchFamily="2" charset="-79"/>
              </a:rPr>
              <a:t>גילויי השמחה בחנוכת החומה בולטים, </a:t>
            </a:r>
          </a:p>
          <a:p>
            <a:pPr marL="114300" indent="0" algn="r" rtl="1">
              <a:lnSpc>
                <a:spcPct val="150000"/>
              </a:lnSpc>
              <a:buNone/>
            </a:pPr>
            <a:r>
              <a:rPr lang="he-IL" sz="2800" dirty="0">
                <a:solidFill>
                  <a:srgbClr val="002060"/>
                </a:solidFill>
                <a:latin typeface="FbKapriza" panose="02020503050405020304" pitchFamily="18" charset="-79"/>
                <a:cs typeface="Optmum" pitchFamily="2" charset="-79"/>
              </a:rPr>
              <a:t>ושבע פעמים חזר הכתוב על הפועל </a:t>
            </a:r>
            <a:r>
              <a:rPr lang="he-IL" sz="2800" dirty="0" err="1">
                <a:solidFill>
                  <a:srgbClr val="002060"/>
                </a:solidFill>
                <a:latin typeface="FbKapriza" panose="02020503050405020304" pitchFamily="18" charset="-79"/>
                <a:cs typeface="Optmum" pitchFamily="2" charset="-79"/>
              </a:rPr>
              <a:t>ש.מ.ח</a:t>
            </a:r>
            <a:endParaRPr lang="he-IL" sz="2800" dirty="0">
              <a:solidFill>
                <a:srgbClr val="002060"/>
              </a:solidFill>
              <a:latin typeface="FbKapriza" panose="02020503050405020304" pitchFamily="18" charset="-79"/>
              <a:cs typeface="Optmum" pitchFamily="2" charset="-79"/>
            </a:endParaRPr>
          </a:p>
          <a:p>
            <a:pPr marL="114300" indent="0" algn="r" rtl="1">
              <a:lnSpc>
                <a:spcPct val="150000"/>
              </a:lnSpc>
              <a:buNone/>
            </a:pPr>
            <a:r>
              <a:rPr lang="he-IL" sz="2000" dirty="0">
                <a:solidFill>
                  <a:srgbClr val="002060"/>
                </a:solidFill>
                <a:latin typeface="FbKapriza" panose="02020503050405020304" pitchFamily="18" charset="-79"/>
                <a:cs typeface="Optmum" pitchFamily="2" charset="-79"/>
              </a:rPr>
              <a:t>(הפעם השביעית היא בפסוק מ"ד). </a:t>
            </a:r>
          </a:p>
          <a:p>
            <a:pPr marL="114300" indent="0" algn="r" rtl="1">
              <a:lnSpc>
                <a:spcPct val="150000"/>
              </a:lnSpc>
              <a:buNone/>
            </a:pPr>
            <a:r>
              <a:rPr lang="he-IL" sz="2800" dirty="0">
                <a:solidFill>
                  <a:srgbClr val="002060"/>
                </a:solidFill>
                <a:latin typeface="FbKapriza" panose="02020503050405020304" pitchFamily="18" charset="-79"/>
                <a:cs typeface="Optmum" pitchFamily="2" charset="-79"/>
              </a:rPr>
              <a:t>גילויי השמחה בשעת טקס חנוכת החומה של העיר היו גדולים אפילו מגילויי השמחה בטקס חנוכת המקדש!</a:t>
            </a:r>
          </a:p>
        </p:txBody>
      </p:sp>
    </p:spTree>
    <p:extLst>
      <p:ext uri="{BB962C8B-B14F-4D97-AF65-F5344CB8AC3E}">
        <p14:creationId xmlns:p14="http://schemas.microsoft.com/office/powerpoint/2010/main" val="1720785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5"/>
          <p:cNvSpPr txBox="1">
            <a:spLocks noGrp="1"/>
          </p:cNvSpPr>
          <p:nvPr>
            <p:ph type="subTitle" idx="1"/>
          </p:nvPr>
        </p:nvSpPr>
        <p:spPr>
          <a:xfrm>
            <a:off x="787585" y="1261471"/>
            <a:ext cx="7568829" cy="32971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r" rtl="1">
              <a:lnSpc>
                <a:spcPct val="150000"/>
              </a:lnSpc>
              <a:buNone/>
            </a:pPr>
            <a:r>
              <a:rPr lang="he-IL" sz="1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FbKapriza" panose="02020503050405020304" pitchFamily="18" charset="-79"/>
                <a:cs typeface="Optmum" pitchFamily="2" charset="-79"/>
              </a:rPr>
              <a:t>הרב שמואל הכהן מעלה מספר הסברים: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>
                <a:solidFill>
                  <a:srgbClr val="002060"/>
                </a:solidFill>
                <a:latin typeface="FbKapriza" panose="02020503050405020304" pitchFamily="18" charset="-79"/>
                <a:cs typeface="Optmum" pitchFamily="2" charset="-79"/>
              </a:rPr>
              <a:t>בבניין החומה </a:t>
            </a:r>
            <a:r>
              <a:rPr lang="he-IL" sz="1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FbKapriza" panose="02020503050405020304" pitchFamily="18" charset="-79"/>
                <a:cs typeface="Optmum" pitchFamily="2" charset="-79"/>
              </a:rPr>
              <a:t>הפסיק חילול ה'</a:t>
            </a:r>
            <a:endParaRPr lang="he-IL" sz="1400" dirty="0">
              <a:solidFill>
                <a:srgbClr val="002060"/>
              </a:solidFill>
              <a:latin typeface="FbKapriza" panose="02020503050405020304" pitchFamily="18" charset="-79"/>
              <a:cs typeface="Optmum" pitchFamily="2" charset="-79"/>
            </a:endParaRP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FbKapriza" panose="02020503050405020304" pitchFamily="18" charset="-79"/>
                <a:cs typeface="Optmum" pitchFamily="2" charset="-79"/>
              </a:rPr>
              <a:t>ירושלים ללא חומה – מהווה בעיית בטחון </a:t>
            </a:r>
            <a:r>
              <a:rPr lang="he-IL" sz="1400" dirty="0">
                <a:solidFill>
                  <a:srgbClr val="002060"/>
                </a:solidFill>
                <a:latin typeface="FbKapriza" panose="02020503050405020304" pitchFamily="18" charset="-79"/>
                <a:cs typeface="Optmum" pitchFamily="2" charset="-79"/>
              </a:rPr>
              <a:t>וממנה נבעה בעיית האוכלוסייה הדלילה בעיר. אנשים פחדו לגור בירושלים. ירושלים משכה בוזזים, אוצרות המקדש משכו אותם, והם היו נתונים לסכנה.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FbKapriza" panose="02020503050405020304" pitchFamily="18" charset="-79"/>
                <a:cs typeface="Optmum" pitchFamily="2" charset="-79"/>
              </a:rPr>
              <a:t>כעת ניתן לטפל בחילול השבת </a:t>
            </a:r>
            <a:r>
              <a:rPr lang="he-IL" sz="1400" dirty="0">
                <a:solidFill>
                  <a:srgbClr val="002060"/>
                </a:solidFill>
                <a:latin typeface="FbKapriza" panose="02020503050405020304" pitchFamily="18" charset="-79"/>
                <a:cs typeface="Optmum" pitchFamily="2" charset="-79"/>
              </a:rPr>
              <a:t>– בנחמיה </a:t>
            </a:r>
            <a:r>
              <a:rPr lang="he-IL" sz="1400" dirty="0" err="1">
                <a:solidFill>
                  <a:srgbClr val="002060"/>
                </a:solidFill>
                <a:latin typeface="FbKapriza" panose="02020503050405020304" pitchFamily="18" charset="-79"/>
                <a:cs typeface="Optmum" pitchFamily="2" charset="-79"/>
              </a:rPr>
              <a:t>יג</a:t>
            </a:r>
            <a:r>
              <a:rPr lang="he-IL" sz="1400" dirty="0">
                <a:solidFill>
                  <a:srgbClr val="002060"/>
                </a:solidFill>
                <a:latin typeface="FbKapriza" panose="02020503050405020304" pitchFamily="18" charset="-79"/>
                <a:cs typeface="Optmum" pitchFamily="2" charset="-79"/>
              </a:rPr>
              <a:t>, </a:t>
            </a:r>
            <a:r>
              <a:rPr lang="he-IL" sz="1400" dirty="0" err="1">
                <a:solidFill>
                  <a:srgbClr val="002060"/>
                </a:solidFill>
                <a:latin typeface="FbKapriza" panose="02020503050405020304" pitchFamily="18" charset="-79"/>
                <a:cs typeface="Optmum" pitchFamily="2" charset="-79"/>
              </a:rPr>
              <a:t>יט-כב</a:t>
            </a:r>
            <a:r>
              <a:rPr lang="he-IL" sz="1400" dirty="0">
                <a:solidFill>
                  <a:srgbClr val="002060"/>
                </a:solidFill>
                <a:latin typeface="FbKapriza" panose="02020503050405020304" pitchFamily="18" charset="-79"/>
                <a:cs typeface="Optmum" pitchFamily="2" charset="-79"/>
              </a:rPr>
              <a:t> מתוארת סגירת העיר בפני הסוחרים הזרים בשבת בשערי ירושלים.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>
                <a:solidFill>
                  <a:srgbClr val="002060"/>
                </a:solidFill>
                <a:latin typeface="FbKapriza" panose="02020503050405020304" pitchFamily="18" charset="-79"/>
                <a:cs typeface="Optmum" pitchFamily="2" charset="-79"/>
              </a:rPr>
              <a:t>להשלמת החומה </a:t>
            </a:r>
            <a:r>
              <a:rPr lang="he-IL" sz="1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FbKapriza" panose="02020503050405020304" pitchFamily="18" charset="-79"/>
                <a:cs typeface="Optmum" pitchFamily="2" charset="-79"/>
              </a:rPr>
              <a:t>יש משמעות בנוגע לקביעת תיחום לגבי מצוות הקשורות במקדש </a:t>
            </a:r>
            <a:r>
              <a:rPr lang="he-IL" sz="1400" dirty="0">
                <a:solidFill>
                  <a:srgbClr val="002060"/>
                </a:solidFill>
                <a:latin typeface="FbKapriza" panose="02020503050405020304" pitchFamily="18" charset="-79"/>
                <a:cs typeface="Optmum" pitchFamily="2" charset="-79"/>
              </a:rPr>
              <a:t>(קדשים קלים הנאכלים בירושלים) ומצות הקשורות בארץ (מעשר שני, ביכורים).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FbKapriza" panose="02020503050405020304" pitchFamily="18" charset="-79"/>
                <a:cs typeface="Optmum" pitchFamily="2" charset="-79"/>
              </a:rPr>
              <a:t>החומה הופכת את ירושלים לירושלים הבנויה</a:t>
            </a:r>
            <a:r>
              <a:rPr lang="he-IL" sz="1400" dirty="0">
                <a:solidFill>
                  <a:srgbClr val="002060"/>
                </a:solidFill>
                <a:latin typeface="FbKapriza" panose="02020503050405020304" pitchFamily="18" charset="-79"/>
                <a:cs typeface="Optmum" pitchFamily="2" charset="-79"/>
              </a:rPr>
              <a:t>, וכעת יכולה להיות השראת שכינה, ומקום ישיבת המלך המשיח – אזכוריו הרבים של דוד בטקס חנוכת החומה מרמזים על הציפיה המשיחית של הבונים – נחמיה </a:t>
            </a:r>
            <a:r>
              <a:rPr lang="he-IL" sz="1400" dirty="0" err="1">
                <a:solidFill>
                  <a:srgbClr val="002060"/>
                </a:solidFill>
                <a:latin typeface="FbKapriza" panose="02020503050405020304" pitchFamily="18" charset="-79"/>
                <a:cs typeface="Optmum" pitchFamily="2" charset="-79"/>
              </a:rPr>
              <a:t>יב</a:t>
            </a:r>
            <a:r>
              <a:rPr lang="he-IL" sz="1400" dirty="0">
                <a:solidFill>
                  <a:srgbClr val="002060"/>
                </a:solidFill>
                <a:latin typeface="FbKapriza" panose="02020503050405020304" pitchFamily="18" charset="-79"/>
                <a:cs typeface="Optmum" pitchFamily="2" charset="-79"/>
              </a:rPr>
              <a:t>, לו- </a:t>
            </a:r>
            <a:r>
              <a:rPr lang="he-IL" sz="1400" dirty="0" err="1">
                <a:solidFill>
                  <a:srgbClr val="002060"/>
                </a:solidFill>
                <a:latin typeface="FbKapriza" panose="02020503050405020304" pitchFamily="18" charset="-79"/>
                <a:cs typeface="Optmum" pitchFamily="2" charset="-79"/>
              </a:rPr>
              <a:t>לז</a:t>
            </a:r>
            <a:r>
              <a:rPr lang="he-IL" sz="1400" dirty="0">
                <a:solidFill>
                  <a:srgbClr val="002060"/>
                </a:solidFill>
                <a:latin typeface="FbKapriza" panose="02020503050405020304" pitchFamily="18" charset="-79"/>
                <a:cs typeface="Optmum" pitchFamily="2" charset="-79"/>
              </a:rPr>
              <a:t>.</a:t>
            </a:r>
          </a:p>
        </p:txBody>
      </p:sp>
      <p:sp>
        <p:nvSpPr>
          <p:cNvPr id="3" name="כותרת 1">
            <a:extLst>
              <a:ext uri="{FF2B5EF4-FFF2-40B4-BE49-F238E27FC236}">
                <a16:creationId xmlns:a16="http://schemas.microsoft.com/office/drawing/2014/main" id="{AB3EA331-75E2-41F1-92BC-CCD53108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446" y="0"/>
            <a:ext cx="7822458" cy="572700"/>
          </a:xfrm>
        </p:spPr>
        <p:txBody>
          <a:bodyPr/>
          <a:lstStyle/>
          <a:p>
            <a:pPr algn="ctr" rtl="1"/>
            <a:r>
              <a:rPr lang="he-IL" sz="1800" dirty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מדוע בחנוכת החומה הייתה שמחה כה גדולה, אף בהשוואה לשמחת חנוכת </a:t>
            </a:r>
            <a:r>
              <a:rPr lang="he-IL" sz="1800" dirty="0" err="1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ביהמ"ק</a:t>
            </a:r>
            <a:r>
              <a:rPr lang="he-IL" sz="1800" dirty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? </a:t>
            </a:r>
            <a:endParaRPr lang="he-IL" sz="2800" dirty="0">
              <a:ln>
                <a:solidFill>
                  <a:schemeClr val="tx1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OptmumBlack" pitchFamily="2" charset="-79"/>
            </a:endParaRP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37E42980-5C73-4100-83D0-C30A3557BFDA}"/>
              </a:ext>
            </a:extLst>
          </p:cNvPr>
          <p:cNvGrpSpPr/>
          <p:nvPr/>
        </p:nvGrpSpPr>
        <p:grpSpPr>
          <a:xfrm rot="20584298">
            <a:off x="200912" y="1107972"/>
            <a:ext cx="1356248" cy="1581832"/>
            <a:chOff x="839289" y="1648602"/>
            <a:chExt cx="1057590" cy="1326208"/>
          </a:xfrm>
        </p:grpSpPr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5244F5E1-77E4-4243-BE21-AF419F8AE31F}"/>
                </a:ext>
              </a:extLst>
            </p:cNvPr>
            <p:cNvGrpSpPr/>
            <p:nvPr/>
          </p:nvGrpSpPr>
          <p:grpSpPr>
            <a:xfrm>
              <a:off x="839289" y="1648602"/>
              <a:ext cx="1057590" cy="923147"/>
              <a:chOff x="360420" y="2115983"/>
              <a:chExt cx="1439127" cy="1354529"/>
            </a:xfrm>
          </p:grpSpPr>
          <p:sp>
            <p:nvSpPr>
              <p:cNvPr id="7" name="Google Shape;451;p38">
                <a:extLst>
                  <a:ext uri="{FF2B5EF4-FFF2-40B4-BE49-F238E27FC236}">
                    <a16:creationId xmlns:a16="http://schemas.microsoft.com/office/drawing/2014/main" id="{FAEC9BE5-B19F-485A-88AB-2DD5C0DE5508}"/>
                  </a:ext>
                </a:extLst>
              </p:cNvPr>
              <p:cNvSpPr/>
              <p:nvPr/>
            </p:nvSpPr>
            <p:spPr>
              <a:xfrm>
                <a:off x="360420" y="2115983"/>
                <a:ext cx="1439127" cy="1354529"/>
              </a:xfrm>
              <a:prstGeom prst="ellipse">
                <a:avLst/>
              </a:prstGeom>
              <a:noFill/>
              <a:ln w="19050" cap="flat" cmpd="sng">
                <a:solidFill>
                  <a:srgbClr val="61564E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452;p38">
                <a:extLst>
                  <a:ext uri="{FF2B5EF4-FFF2-40B4-BE49-F238E27FC236}">
                    <a16:creationId xmlns:a16="http://schemas.microsoft.com/office/drawing/2014/main" id="{9A36E038-A9A4-400F-B22B-9BD49C595A8C}"/>
                  </a:ext>
                </a:extLst>
              </p:cNvPr>
              <p:cNvSpPr/>
              <p:nvPr/>
            </p:nvSpPr>
            <p:spPr>
              <a:xfrm>
                <a:off x="449257" y="2169199"/>
                <a:ext cx="1263806" cy="1233389"/>
              </a:xfrm>
              <a:prstGeom prst="ellipse">
                <a:avLst/>
              </a:prstGeom>
              <a:noFill/>
              <a:ln w="19050" cap="flat" cmpd="sng">
                <a:solidFill>
                  <a:srgbClr val="61564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C17F5AFE-1E2D-4777-9D1E-FAC0ACA72AB0}"/>
                </a:ext>
              </a:extLst>
            </p:cNvPr>
            <p:cNvSpPr txBox="1"/>
            <p:nvPr/>
          </p:nvSpPr>
          <p:spPr>
            <a:xfrm>
              <a:off x="980390" y="1774481"/>
              <a:ext cx="704497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1800" dirty="0">
                  <a:solidFill>
                    <a:schemeClr val="accent6">
                      <a:lumMod val="50000"/>
                    </a:schemeClr>
                  </a:solidFill>
                  <a:cs typeface="Organy" pitchFamily="2" charset="-79"/>
                </a:rPr>
                <a:t>צריך לזכור הסבר אחד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387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C16768DF-B398-44E9-9D42-C59B8985A5E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9711" y="-1248122"/>
            <a:ext cx="4286557" cy="7757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"/>
          <p:cNvSpPr txBox="1">
            <a:spLocks noGrp="1"/>
          </p:cNvSpPr>
          <p:nvPr>
            <p:ph type="subTitle" idx="1"/>
          </p:nvPr>
        </p:nvSpPr>
        <p:spPr>
          <a:xfrm>
            <a:off x="1101944" y="994493"/>
            <a:ext cx="6940111" cy="34573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buNone/>
            </a:pPr>
            <a:r>
              <a:rPr lang="he-IL" sz="24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בניית חומת ירושלים בימי נחמיה, </a:t>
            </a:r>
          </a:p>
          <a:p>
            <a:pPr marL="0" lvl="0" indent="0" algn="r" rtl="1">
              <a:buNone/>
            </a:pPr>
            <a:r>
              <a:rPr lang="he-IL" sz="24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הייתה אחד </a:t>
            </a:r>
            <a:r>
              <a:rPr lang="he-IL" sz="2400" dirty="0">
                <a:ln>
                  <a:solidFill>
                    <a:srgbClr val="002060"/>
                  </a:solidFill>
                </a:ln>
                <a:latin typeface="FbBejerano Bold" panose="02020803050405020304" pitchFamily="18" charset="-79"/>
                <a:cs typeface="FbBejerano Bold" panose="02020803050405020304" pitchFamily="18" charset="-79"/>
              </a:rPr>
              <a:t>ממפעליו החשובים של נחמיה</a:t>
            </a:r>
            <a:r>
              <a:rPr lang="he-IL" sz="24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, שהיו לו השלכות רבות – </a:t>
            </a:r>
          </a:p>
          <a:p>
            <a:pPr marL="0" lvl="0" indent="0" algn="r" rtl="1">
              <a:buNone/>
            </a:pPr>
            <a:r>
              <a:rPr lang="he-IL" sz="2400" dirty="0">
                <a:ln>
                  <a:solidFill>
                    <a:srgbClr val="002060"/>
                  </a:solidFill>
                </a:ln>
                <a:latin typeface="FbBejerano Bold" panose="02020803050405020304" pitchFamily="18" charset="-79"/>
                <a:cs typeface="FbBejerano Bold" panose="02020803050405020304" pitchFamily="18" charset="-79"/>
              </a:rPr>
              <a:t>ביטחוניות, לאומיות, רוחניות והלכתיות. </a:t>
            </a:r>
          </a:p>
          <a:p>
            <a:pPr marL="0" lvl="0" indent="0" algn="r" rtl="1">
              <a:buNone/>
            </a:pPr>
            <a:r>
              <a:rPr lang="he-IL" sz="24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במהלך הבנייה התמודדו הבונים עם קשיים רבים, בעיקר מצד צרי יהודה ובנימין, ומול כל אלו עמד נחמיה והעמיד מנהיגות </a:t>
            </a:r>
          </a:p>
          <a:p>
            <a:pPr marL="0" lvl="0" indent="0" algn="r" rtl="1">
              <a:buNone/>
            </a:pPr>
            <a:r>
              <a:rPr lang="he-IL" sz="24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שראויה להילמד בכל בית ספר המצמיח מנהיגים. </a:t>
            </a:r>
          </a:p>
          <a:p>
            <a:pPr marL="0" lvl="0" indent="0" algn="r" rtl="1">
              <a:buNone/>
            </a:pPr>
            <a:r>
              <a:rPr lang="he-IL" sz="2400" dirty="0">
                <a:ln>
                  <a:solidFill>
                    <a:srgbClr val="002060"/>
                  </a:solidFill>
                </a:ln>
                <a:latin typeface="FbBejerano Bold" panose="02020803050405020304" pitchFamily="18" charset="-79"/>
                <a:cs typeface="FbBejerano Bold" panose="02020803050405020304" pitchFamily="18" charset="-79"/>
              </a:rPr>
              <a:t>הוא חיזק את רוח הבונים, ארגן אותם, עמד מול הצרים והתעמת</a:t>
            </a:r>
            <a:r>
              <a:rPr lang="he-IL" sz="24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, </a:t>
            </a:r>
          </a:p>
          <a:p>
            <a:pPr marL="0" lvl="0" indent="0" algn="r" rtl="1">
              <a:buNone/>
            </a:pPr>
            <a:r>
              <a:rPr lang="he-IL" sz="2400" dirty="0">
                <a:latin typeface="FbBejerano Bold" panose="02020803050405020304" pitchFamily="18" charset="-79"/>
                <a:cs typeface="FbBejerano Bold" panose="02020803050405020304" pitchFamily="18" charset="-79"/>
              </a:rPr>
              <a:t>עד לרגע הגדול שבו הסתיימה הבנייה, </a:t>
            </a:r>
          </a:p>
          <a:p>
            <a:pPr marL="0" lvl="0" indent="0" algn="r" rtl="1">
              <a:buNone/>
            </a:pPr>
            <a:r>
              <a:rPr lang="he-IL" sz="2400" dirty="0">
                <a:ln>
                  <a:solidFill>
                    <a:srgbClr val="002060"/>
                  </a:solidFill>
                </a:ln>
                <a:latin typeface="FbBejerano Bold" panose="02020803050405020304" pitchFamily="18" charset="-79"/>
                <a:cs typeface="FbBejerano Bold" panose="02020803050405020304" pitchFamily="18" charset="-79"/>
              </a:rPr>
              <a:t>מתוך אמונה גדולה בה' ותחושת שליחות</a:t>
            </a:r>
          </a:p>
          <a:p>
            <a:pPr marL="0" indent="0" algn="r" rtl="1">
              <a:buNone/>
            </a:pPr>
            <a:endParaRPr lang="he-IL" sz="2400" dirty="0">
              <a:latin typeface="FbBejerano Bold" panose="02020803050405020304" pitchFamily="18" charset="-79"/>
              <a:cs typeface="FbBejerano Bold" panose="02020803050405020304" pitchFamily="18" charset="-79"/>
            </a:endParaRPr>
          </a:p>
          <a:p>
            <a:pPr marL="0" lvl="0" indent="0" algn="r" rtl="1">
              <a:buNone/>
            </a:pPr>
            <a:endParaRPr lang="he-IL" sz="2400" dirty="0">
              <a:latin typeface="FbBejerano Bold" panose="02020803050405020304" pitchFamily="18" charset="-79"/>
              <a:cs typeface="FbBejerano Bold" panose="02020803050405020304" pitchFamily="18" charset="-79"/>
            </a:endParaRPr>
          </a:p>
          <a:p>
            <a:pPr marL="0" lvl="0" indent="0" algn="r" rtl="1">
              <a:buNone/>
            </a:pPr>
            <a:endParaRPr lang="he-IL" sz="2400" dirty="0">
              <a:latin typeface="FbBejerano Bold" panose="02020803050405020304" pitchFamily="18" charset="-79"/>
              <a:cs typeface="FbBejerano Bold" panose="02020803050405020304" pitchFamily="18" charset="-79"/>
            </a:endParaRPr>
          </a:p>
          <a:p>
            <a:pPr marL="0" lvl="0" indent="0" algn="r" rtl="1">
              <a:buNone/>
            </a:pPr>
            <a:endParaRPr lang="he-IL" dirty="0">
              <a:latin typeface="FbBejerano Bold" panose="02020803050405020304" pitchFamily="18" charset="-79"/>
              <a:cs typeface="FbBejerano Bold" panose="02020803050405020304" pitchFamily="18" charset="-79"/>
            </a:endParaRPr>
          </a:p>
        </p:txBody>
      </p:sp>
      <p:sp>
        <p:nvSpPr>
          <p:cNvPr id="448" name="Google Shape;448;p38"/>
          <p:cNvSpPr txBox="1">
            <a:spLocks noGrp="1"/>
          </p:cNvSpPr>
          <p:nvPr>
            <p:ph type="title"/>
          </p:nvPr>
        </p:nvSpPr>
        <p:spPr>
          <a:xfrm>
            <a:off x="238611" y="2034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לסיכום</a:t>
            </a:r>
            <a:r>
              <a:rPr lang="he-IL" sz="20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:</a:t>
            </a:r>
            <a:endParaRPr sz="2000" dirty="0">
              <a:ln>
                <a:solidFill>
                  <a:schemeClr val="tx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OptmumBlac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664634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8B550B-CF5F-4F69-8DFD-BE5C2296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285275"/>
            <a:ext cx="7717500" cy="572700"/>
          </a:xfrm>
        </p:spPr>
        <p:txBody>
          <a:bodyPr/>
          <a:lstStyle/>
          <a:p>
            <a:pPr algn="ctr" rtl="1"/>
            <a:r>
              <a:rPr lang="he-IL" sz="32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נחמיה פרק ד':</a:t>
            </a: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67B33B74-3964-4893-9349-A0CD29BF6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232137"/>
              </p:ext>
            </p:extLst>
          </p:nvPr>
        </p:nvGraphicFramePr>
        <p:xfrm>
          <a:off x="988295" y="1012401"/>
          <a:ext cx="7039429" cy="3575645"/>
        </p:xfrm>
        <a:graphic>
          <a:graphicData uri="http://schemas.openxmlformats.org/drawingml/2006/table">
            <a:tbl>
              <a:tblPr firstRow="1" firstCol="1" bandRow="1"/>
              <a:tblGrid>
                <a:gridCol w="1016001">
                  <a:extLst>
                    <a:ext uri="{9D8B030D-6E8A-4147-A177-3AD203B41FA5}">
                      <a16:colId xmlns:a16="http://schemas.microsoft.com/office/drawing/2014/main" val="3702994486"/>
                    </a:ext>
                  </a:extLst>
                </a:gridCol>
                <a:gridCol w="6023428">
                  <a:extLst>
                    <a:ext uri="{9D8B030D-6E8A-4147-A177-3AD203B41FA5}">
                      <a16:colId xmlns:a16="http://schemas.microsoft.com/office/drawing/2014/main" val="3766548070"/>
                    </a:ext>
                  </a:extLst>
                </a:gridCol>
              </a:tblGrid>
              <a:tr h="131805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Optmum" pitchFamily="2" charset="-79"/>
                        </a:rPr>
                        <a:t>קשר הצרים כנגד הבונים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e-I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Optmum" pitchFamily="2" charset="-79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Optmum" pitchFamily="2" charset="-79"/>
                        </a:rPr>
                        <a:t>ותגובת הבונים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Optmum" pitchFamily="2" charset="-79"/>
                      </a:endParaRPr>
                    </a:p>
                  </a:txBody>
                  <a:tcPr marL="6664" marR="6664" marT="6664" marB="6664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(א) וַיְהִי כַאֲשֶׁר שָׁמַע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סַנְבַלַּט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וְטוֹבִיָּה וְהָעַרְבִים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וְהָעַמֹּנִים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וְהָאַשְׁדּוֹדִים כִּי עָלְתָה אֲרוּכָה לְחֹמוֹת יְרוּשָׁלִַם כִּי הֵחֵלּוּ הַפְּרֻצִים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לְהִסָּתֵם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וַיִּחַר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לָהֶם מְאֹד: (ב) וַיִּקְשְׁרוּ כֻלָּם יַחְדָּו לָבוֹא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לְהִלָּחֵם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בִּירוּשָׁלִָם וְלַעֲשׂוֹת לוֹ תּוֹעָה</a:t>
                      </a: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(ג) וַנִּתְפַּלֵּל אֶל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אֱלֹהֵינו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ּ וַנַּעֲמִיד מִשְׁמָר עֲלֵיהֶם יוֹמָם וָלַיְלָה מִפְּנֵיהֶם</a:t>
                      </a: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(ד) וַיֹּאמֶר יְהוּדָה כָּשַׁל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כֹּח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ַ הַסַּבָּל וְהֶעָפָר הַרְבֵּה וַאֲנַחְנוּ לֹא נוּכַל לִבְנוֹת בַּחוֹמָה</a:t>
                      </a: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(ה) וַיֹּאמְרוּ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צָרֵינו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ּ לֹא יֵדְעוּ וְלֹא יִרְאוּ עַד אֲשֶׁר נָבוֹא אֶל תּוֹכָם וַהֲרַגְנוּם וְהִשְׁבַּתְנוּ אֶת הַמְּלָאכָה: (ו) וַיְהִי כַּאֲשֶׁר בָּאוּ הַיְּהוּדִים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הַיֹּשְׁבִים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אֶצְלָם וַיֹּאמְרוּ לָנוּ עֶשֶׂר פְּעָמִים מִכָּל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הַמְּקֹמוֹת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אֲשֶׁר תָּשׁוּבוּ עָלֵינוּ</a:t>
                      </a: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4" marR="6664" marT="6664" marB="666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634791"/>
                  </a:ext>
                </a:extLst>
              </a:tr>
              <a:tr h="214042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Optmum" pitchFamily="2" charset="-79"/>
                        </a:rPr>
                        <a:t>התארגנות בוני החומה בהנהגת נחמיה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Optmum" pitchFamily="2" charset="-79"/>
                      </a:endParaRPr>
                    </a:p>
                  </a:txBody>
                  <a:tcPr marL="6664" marR="6664" marT="6664" marB="666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(ז) וָאַעֲמִיד מִתַּחְתְּיּוֹת לַמָּקוֹם מֵאַחֲרֵי לַחוֹמָה בַּצְּחִיחִים וָאַעֲמִיד אֶת הָעָם לְמִשְׁפָּחוֹת עִם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חַרְבֹתֵיהֶם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רָמְחֵיהֶם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וְקַשְּׁתֹתֵיהֶם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: (ח)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וָאֵרֶא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וָאָקוּם וָאֹמַר אֶל הַחֹרִים וְאֶל הַסְּגָנִים וְאֶל יֶתֶר הָעָם אַל תִּירְאוּ מִפְּנֵיהֶם אֶת אֲדֹנָי הַגָּדוֹל וְהַנּוֹרָא זְכֹרוּ וְהִלָּחֲמוּ עַל אֲחֵיכֶם בְּנֵיכֶם וּבְנֹתֵיכֶם נְשֵׁיכֶם וּבָתֵּיכֶם: פ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(ט) וַיְהִי כַּאֲשֶׁר שָׁמְעוּ אוֹיְבֵינוּ כִּי נוֹדַע לָנוּ וַיָּפֶר הָא-להים אֶת עֲצָתָם וַנָּשָׁב כֻּלָּנוּ אֶל הַחוֹמָה אִישׁ אֶל מְלַאכְתּוֹ: (י) וַיְהִי מִן הַיּוֹם הַהוּא חֲצִי נְעָרַי עֹשִׂים בַּמְּלָאכָה וְחֶצְיָם מַחֲזִיקִים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וְהָרְמָחִים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הַמָּגִנִּים וְהַקְּשָׁתוֹת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וְהַשִּׁרְיֹנִים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וְהַשָּׂרִים אַחֲרֵי כָּל בֵּית יְהוּדָה: (יא) הַבּוֹנִים בַּחוֹמָה וְהַנֹּשְׂאִים בַּסֶּבֶל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עֹמְשִׂים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בְּאַחַת יָדוֹ עֹשֶׂה בַמְּלָאכָה וְאַחַת מַחֲזֶקֶת הַשָּׁלַח: (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יב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) וְהַבּוֹנִים אִישׁ חַרְבּוֹ אֲסוּרִים עַל מָתְנָיו וּבוֹנִים וְהַתּוֹקֵעַ בַּשּׁוֹפָר אֶצְלִי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(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יג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) וָאֹמַר אֶל הַחֹרִים וְאֶל הַסְּגָנִים וְאֶל יֶתֶר הָעָם הַמְּלָאכָה הַרְבֵּה וּרְחָבָה וַאֲנַחְנוּ נִפְרָדִים עַל הַחוֹמָה רְחוֹקִים אִישׁ מֵאָחִיו: (יד) בִּמְקוֹם אֲשֶׁר תִּשְׁמְעוּ אֶת קוֹל הַשּׁוֹפָר שָׁמָּה תִּקָּבְצוּ אֵלֵינוּ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אֱלֹהֵינו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ּ יִלָּחֶם לָנוּ: (טו) וַאֲנַחְנוּ עֹשִׂים בַּמְּלָאכָה וְחֶצְיָם מַחֲזִיקִים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בָּרְמָחִים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מֵעֲלוֹת הַשַּׁחַר עַד צֵאת הַכּוֹכָבִים: (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טז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) גַּם בָּעֵת הַהִיא אָמַרְתִּי לָעָם אִישׁ וְנַעֲרוֹ יָלִינוּ בְּתוֹךְ יְרוּשָׁלִָם וְהָיוּ לָנוּ הַלַּיְלָה מִשְׁמָר וְהַיּוֹם מְלָאכָה: (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יז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) וְאֵין אֲנִי וְאַחַי וּנְעָרַי וְאַנְשֵׁי הַמִּשְׁמָר אֲשֶׁר אַחֲרַי אֵין אֲנַחְנוּ פֹשְׁטִים בְּגָדֵינוּ אִישׁ שִׁלְחוֹ הַמָּיִם: ס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4" marR="6664" marT="6664" marB="666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545421"/>
                  </a:ext>
                </a:extLst>
              </a:tr>
            </a:tbl>
          </a:graphicData>
        </a:graphic>
      </p:graphicFrame>
      <p:sp>
        <p:nvSpPr>
          <p:cNvPr id="17" name="Google Shape;399;p36">
            <a:extLst>
              <a:ext uri="{FF2B5EF4-FFF2-40B4-BE49-F238E27FC236}">
                <a16:creationId xmlns:a16="http://schemas.microsoft.com/office/drawing/2014/main" id="{E3EFA6A8-8AC2-4400-9708-53959AC01142}"/>
              </a:ext>
            </a:extLst>
          </p:cNvPr>
          <p:cNvSpPr/>
          <p:nvPr/>
        </p:nvSpPr>
        <p:spPr>
          <a:xfrm>
            <a:off x="8040494" y="630737"/>
            <a:ext cx="249015" cy="454476"/>
          </a:xfrm>
          <a:prstGeom prst="flowChartOffpageConnector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99;p36">
            <a:extLst>
              <a:ext uri="{FF2B5EF4-FFF2-40B4-BE49-F238E27FC236}">
                <a16:creationId xmlns:a16="http://schemas.microsoft.com/office/drawing/2014/main" id="{5959AA0C-F98F-48A4-AE0D-32039B525A2D}"/>
              </a:ext>
            </a:extLst>
          </p:cNvPr>
          <p:cNvSpPr/>
          <p:nvPr/>
        </p:nvSpPr>
        <p:spPr>
          <a:xfrm>
            <a:off x="8711188" y="630737"/>
            <a:ext cx="249015" cy="454476"/>
          </a:xfrm>
          <a:prstGeom prst="flowChartOffpageConnector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99;p36">
            <a:extLst>
              <a:ext uri="{FF2B5EF4-FFF2-40B4-BE49-F238E27FC236}">
                <a16:creationId xmlns:a16="http://schemas.microsoft.com/office/drawing/2014/main" id="{9A9D4135-A3A3-431F-A01A-B85D79DE6F69}"/>
              </a:ext>
            </a:extLst>
          </p:cNvPr>
          <p:cNvSpPr/>
          <p:nvPr/>
        </p:nvSpPr>
        <p:spPr>
          <a:xfrm>
            <a:off x="8375841" y="630737"/>
            <a:ext cx="249015" cy="454476"/>
          </a:xfrm>
          <a:prstGeom prst="flowChartOffpageConnector">
            <a:avLst/>
          </a:prstGeom>
          <a:solidFill>
            <a:srgbClr val="E2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EC226FF6-7AF7-4563-BE1D-1CA1E2BB9A66}"/>
              </a:ext>
            </a:extLst>
          </p:cNvPr>
          <p:cNvCxnSpPr/>
          <p:nvPr/>
        </p:nvCxnSpPr>
        <p:spPr>
          <a:xfrm flipH="1">
            <a:off x="5827486" y="571625"/>
            <a:ext cx="321904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AC27837D-5C74-4716-8215-0EA4D5DD3D12}"/>
              </a:ext>
            </a:extLst>
          </p:cNvPr>
          <p:cNvCxnSpPr/>
          <p:nvPr/>
        </p:nvCxnSpPr>
        <p:spPr>
          <a:xfrm flipH="1">
            <a:off x="5827485" y="623480"/>
            <a:ext cx="3219049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oogle Shape;487;p39">
            <a:extLst>
              <a:ext uri="{FF2B5EF4-FFF2-40B4-BE49-F238E27FC236}">
                <a16:creationId xmlns:a16="http://schemas.microsoft.com/office/drawing/2014/main" id="{58B3A865-77F7-4FD4-B14B-94D0B09BE3ED}"/>
              </a:ext>
            </a:extLst>
          </p:cNvPr>
          <p:cNvGrpSpPr/>
          <p:nvPr/>
        </p:nvGrpSpPr>
        <p:grpSpPr>
          <a:xfrm>
            <a:off x="4132709" y="4788925"/>
            <a:ext cx="750600" cy="138600"/>
            <a:chOff x="4196725" y="3080813"/>
            <a:chExt cx="750600" cy="138600"/>
          </a:xfrm>
        </p:grpSpPr>
        <p:sp>
          <p:nvSpPr>
            <p:cNvPr id="24" name="Google Shape;488;p39">
              <a:extLst>
                <a:ext uri="{FF2B5EF4-FFF2-40B4-BE49-F238E27FC236}">
                  <a16:creationId xmlns:a16="http://schemas.microsoft.com/office/drawing/2014/main" id="{671FB7F6-80F6-4697-A327-7A0554B2EBA7}"/>
                </a:ext>
              </a:extLst>
            </p:cNvPr>
            <p:cNvSpPr/>
            <p:nvPr/>
          </p:nvSpPr>
          <p:spPr>
            <a:xfrm>
              <a:off x="4196725" y="3080813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89;p39">
              <a:extLst>
                <a:ext uri="{FF2B5EF4-FFF2-40B4-BE49-F238E27FC236}">
                  <a16:creationId xmlns:a16="http://schemas.microsoft.com/office/drawing/2014/main" id="{7E7682EF-B371-4572-8374-1441A2E3DC13}"/>
                </a:ext>
              </a:extLst>
            </p:cNvPr>
            <p:cNvSpPr/>
            <p:nvPr/>
          </p:nvSpPr>
          <p:spPr>
            <a:xfrm>
              <a:off x="4502725" y="3080813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90;p39">
              <a:extLst>
                <a:ext uri="{FF2B5EF4-FFF2-40B4-BE49-F238E27FC236}">
                  <a16:creationId xmlns:a16="http://schemas.microsoft.com/office/drawing/2014/main" id="{052E8525-D204-417B-A25C-32F5750E7E93}"/>
                </a:ext>
              </a:extLst>
            </p:cNvPr>
            <p:cNvSpPr/>
            <p:nvPr/>
          </p:nvSpPr>
          <p:spPr>
            <a:xfrm>
              <a:off x="4808725" y="3080813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מלבן: פינות מעוגלות 26">
            <a:extLst>
              <a:ext uri="{FF2B5EF4-FFF2-40B4-BE49-F238E27FC236}">
                <a16:creationId xmlns:a16="http://schemas.microsoft.com/office/drawing/2014/main" id="{4B4E8C07-5F5F-4E8A-84B1-79E643D935A8}"/>
              </a:ext>
            </a:extLst>
          </p:cNvPr>
          <p:cNvSpPr/>
          <p:nvPr/>
        </p:nvSpPr>
        <p:spPr>
          <a:xfrm>
            <a:off x="2032000" y="1012401"/>
            <a:ext cx="5995724" cy="38364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673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9"/>
          <p:cNvSpPr txBox="1">
            <a:spLocks noGrp="1"/>
          </p:cNvSpPr>
          <p:nvPr>
            <p:ph type="title"/>
          </p:nvPr>
        </p:nvSpPr>
        <p:spPr>
          <a:xfrm>
            <a:off x="1707900" y="799313"/>
            <a:ext cx="57282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המזימה כלפי הבונים</a:t>
            </a:r>
            <a:r>
              <a:rPr lang="he-IL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   </a:t>
            </a:r>
            <a:r>
              <a:rPr lang="he-IL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" pitchFamily="2" charset="-79"/>
              </a:rPr>
              <a:t>פס' א-ב</a:t>
            </a:r>
            <a:endParaRPr dirty="0">
              <a:ln>
                <a:solidFill>
                  <a:schemeClr val="tx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Optmum" pitchFamily="2" charset="-79"/>
            </a:endParaRPr>
          </a:p>
        </p:txBody>
      </p:sp>
      <p:sp>
        <p:nvSpPr>
          <p:cNvPr id="486" name="Google Shape;486;p39"/>
          <p:cNvSpPr txBox="1">
            <a:spLocks noGrp="1"/>
          </p:cNvSpPr>
          <p:nvPr>
            <p:ph type="subTitle" idx="1"/>
          </p:nvPr>
        </p:nvSpPr>
        <p:spPr>
          <a:xfrm>
            <a:off x="1713063" y="1338413"/>
            <a:ext cx="5728200" cy="17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lnSpc>
                <a:spcPct val="150000"/>
              </a:lnSpc>
            </a:pPr>
            <a:r>
              <a:rPr lang="he-IL" sz="2000" dirty="0">
                <a:cs typeface="Optmum" pitchFamily="2" charset="-79"/>
              </a:rPr>
              <a:t>(א) וַיְהִי כַאֲשׁר שׁמַע </a:t>
            </a:r>
            <a:r>
              <a:rPr lang="he-IL" sz="2000" dirty="0" err="1">
                <a:cs typeface="Optmum" pitchFamily="2" charset="-79"/>
              </a:rPr>
              <a:t>סַנְבַלּט</a:t>
            </a:r>
            <a:r>
              <a:rPr lang="he-IL" sz="2000" dirty="0">
                <a:cs typeface="Optmum" pitchFamily="2" charset="-79"/>
              </a:rPr>
              <a:t> וְטוֹבִיּה וְהָעַרְבִים </a:t>
            </a:r>
            <a:r>
              <a:rPr lang="he-IL" sz="2000" dirty="0" err="1">
                <a:cs typeface="Optmum" pitchFamily="2" charset="-79"/>
              </a:rPr>
              <a:t>וְהָעַמֹּנִים</a:t>
            </a:r>
            <a:r>
              <a:rPr lang="he-IL" sz="2000" dirty="0">
                <a:cs typeface="Optmum" pitchFamily="2" charset="-79"/>
              </a:rPr>
              <a:t> וְהָאַשְׁדּוֹדִים כִּי עָלְתָה אֲרוּכָה לְחֹמוֹת יְרוּשָׁלִַם כִּי הֵחֵלּוּ הַפְּרֻצִים </a:t>
            </a:r>
            <a:r>
              <a:rPr lang="he-IL" sz="2000" dirty="0" err="1">
                <a:cs typeface="Optmum" pitchFamily="2" charset="-79"/>
              </a:rPr>
              <a:t>לְהִסּתֵם</a:t>
            </a:r>
            <a:r>
              <a:rPr lang="he-IL" sz="2000" dirty="0">
                <a:cs typeface="Optmum" pitchFamily="2" charset="-79"/>
              </a:rPr>
              <a:t> </a:t>
            </a:r>
            <a:r>
              <a:rPr lang="he-IL" sz="2000" dirty="0" err="1">
                <a:cs typeface="Optmum" pitchFamily="2" charset="-79"/>
              </a:rPr>
              <a:t>וַיִּחַר</a:t>
            </a:r>
            <a:r>
              <a:rPr lang="he-IL" sz="2000" dirty="0">
                <a:cs typeface="Optmum" pitchFamily="2" charset="-79"/>
              </a:rPr>
              <a:t> לָהֶם מְאֹד: </a:t>
            </a:r>
          </a:p>
          <a:p>
            <a:pPr marL="0" lvl="0" indent="0" algn="r" rtl="1">
              <a:lnSpc>
                <a:spcPct val="150000"/>
              </a:lnSpc>
            </a:pPr>
            <a:r>
              <a:rPr lang="he-IL" sz="2000" dirty="0">
                <a:cs typeface="Optmum" pitchFamily="2" charset="-79"/>
              </a:rPr>
              <a:t>(ב) וַיִּקְשְׁרוּ כֻלּם יַחְדּו לָבוֹא </a:t>
            </a:r>
            <a:r>
              <a:rPr lang="he-IL" sz="2000" dirty="0" err="1">
                <a:cs typeface="Optmum" pitchFamily="2" charset="-79"/>
              </a:rPr>
              <a:t>לְהִלּחֵם</a:t>
            </a:r>
            <a:r>
              <a:rPr lang="he-IL" sz="2000" dirty="0">
                <a:cs typeface="Optmum" pitchFamily="2" charset="-79"/>
              </a:rPr>
              <a:t> בִּירוּשׁלִָם וְלַעֲשׂוֹת לוֹ תּוֹעָה:</a:t>
            </a:r>
          </a:p>
        </p:txBody>
      </p:sp>
      <p:grpSp>
        <p:nvGrpSpPr>
          <p:cNvPr id="487" name="Google Shape;487;p39"/>
          <p:cNvGrpSpPr/>
          <p:nvPr/>
        </p:nvGrpSpPr>
        <p:grpSpPr>
          <a:xfrm>
            <a:off x="4196700" y="3331912"/>
            <a:ext cx="750600" cy="138600"/>
            <a:chOff x="4196725" y="3080813"/>
            <a:chExt cx="750600" cy="138600"/>
          </a:xfrm>
        </p:grpSpPr>
        <p:sp>
          <p:nvSpPr>
            <p:cNvPr id="488" name="Google Shape;488;p39"/>
            <p:cNvSpPr/>
            <p:nvPr/>
          </p:nvSpPr>
          <p:spPr>
            <a:xfrm>
              <a:off x="4196725" y="3080813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4502725" y="3080813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9"/>
            <p:cNvSpPr/>
            <p:nvPr/>
          </p:nvSpPr>
          <p:spPr>
            <a:xfrm>
              <a:off x="4808725" y="3080813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485;p39">
            <a:extLst>
              <a:ext uri="{FF2B5EF4-FFF2-40B4-BE49-F238E27FC236}">
                <a16:creationId xmlns:a16="http://schemas.microsoft.com/office/drawing/2014/main" id="{316EE509-1B3D-4C7E-9AA3-8040DB8D0FDE}"/>
              </a:ext>
            </a:extLst>
          </p:cNvPr>
          <p:cNvSpPr txBox="1">
            <a:spLocks/>
          </p:cNvSpPr>
          <p:nvPr/>
        </p:nvSpPr>
        <p:spPr>
          <a:xfrm>
            <a:off x="1944600" y="3721611"/>
            <a:ext cx="57282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rmania One"/>
              <a:buNone/>
              <a:defRPr sz="2000" b="0" i="0" u="none" strike="noStrike" cap="none">
                <a:solidFill>
                  <a:schemeClr val="lt2"/>
                </a:solidFill>
                <a:latin typeface="Germania One"/>
                <a:ea typeface="Germania One"/>
                <a:cs typeface="Germania One"/>
                <a:sym typeface="Germani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42900" algn="r" rtl="1">
              <a:lnSpc>
                <a:spcPct val="115000"/>
              </a:lnSpc>
              <a:spcAft>
                <a:spcPts val="1000"/>
              </a:spcAft>
              <a:buClr>
                <a:schemeClr val="lt2"/>
              </a:buClr>
              <a:buSzPts val="1800"/>
              <a:buFont typeface="Courier New" panose="02070309020205020404" pitchFamily="49" charset="0"/>
              <a:buChar char="o"/>
            </a:pPr>
            <a:r>
              <a:rPr lang="he-IL" dirty="0">
                <a:solidFill>
                  <a:schemeClr val="accent3">
                    <a:lumMod val="10000"/>
                  </a:schemeClr>
                </a:solidFill>
                <a:latin typeface="Calibri" panose="020F0502020204030204" pitchFamily="34" charset="0"/>
                <a:cs typeface="Organy" pitchFamily="2" charset="-79"/>
                <a:sym typeface="Josefin Slab Thin"/>
              </a:rPr>
              <a:t>בפסוקים אלו אנו רואים שצרי יהודה תכננו בחשאי </a:t>
            </a:r>
            <a:r>
              <a:rPr lang="he-IL" dirty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Organy" pitchFamily="2" charset="-79"/>
                <a:sym typeface="Josefin Slab Thin"/>
              </a:rPr>
              <a:t>מלחמה</a:t>
            </a:r>
            <a:r>
              <a:rPr lang="he-IL" dirty="0">
                <a:solidFill>
                  <a:schemeClr val="accent3">
                    <a:lumMod val="10000"/>
                  </a:schemeClr>
                </a:solidFill>
                <a:latin typeface="Calibri" panose="020F0502020204030204" pitchFamily="34" charset="0"/>
                <a:cs typeface="Organy" pitchFamily="2" charset="-79"/>
                <a:sym typeface="Josefin Slab Thin"/>
              </a:rPr>
              <a:t> כנגד הבונים. </a:t>
            </a:r>
          </a:p>
        </p:txBody>
      </p:sp>
      <p:grpSp>
        <p:nvGrpSpPr>
          <p:cNvPr id="9" name="Google Shape;548;p41">
            <a:extLst>
              <a:ext uri="{FF2B5EF4-FFF2-40B4-BE49-F238E27FC236}">
                <a16:creationId xmlns:a16="http://schemas.microsoft.com/office/drawing/2014/main" id="{C578EDC1-35DD-4F71-B43C-AE2952127E0D}"/>
              </a:ext>
            </a:extLst>
          </p:cNvPr>
          <p:cNvGrpSpPr/>
          <p:nvPr/>
        </p:nvGrpSpPr>
        <p:grpSpPr>
          <a:xfrm>
            <a:off x="653762" y="2466316"/>
            <a:ext cx="741423" cy="741621"/>
            <a:chOff x="1541464" y="1585288"/>
            <a:chExt cx="741423" cy="741621"/>
          </a:xfrm>
        </p:grpSpPr>
        <p:sp>
          <p:nvSpPr>
            <p:cNvPr id="10" name="Google Shape;549;p41">
              <a:extLst>
                <a:ext uri="{FF2B5EF4-FFF2-40B4-BE49-F238E27FC236}">
                  <a16:creationId xmlns:a16="http://schemas.microsoft.com/office/drawing/2014/main" id="{7D340AF9-ADED-44AF-B4EB-4733DD58B711}"/>
                </a:ext>
              </a:extLst>
            </p:cNvPr>
            <p:cNvSpPr/>
            <p:nvPr/>
          </p:nvSpPr>
          <p:spPr>
            <a:xfrm rot="2700000">
              <a:off x="1619715" y="2104993"/>
              <a:ext cx="243937" cy="42479"/>
            </a:xfrm>
            <a:custGeom>
              <a:avLst/>
              <a:gdLst/>
              <a:ahLst/>
              <a:cxnLst/>
              <a:rect l="l" t="t" r="r" b="b"/>
              <a:pathLst>
                <a:path w="6868" h="1196" extrusionOk="0">
                  <a:moveTo>
                    <a:pt x="711" y="0"/>
                  </a:moveTo>
                  <a:cubicBezTo>
                    <a:pt x="320" y="0"/>
                    <a:pt x="0" y="269"/>
                    <a:pt x="0" y="598"/>
                  </a:cubicBezTo>
                  <a:cubicBezTo>
                    <a:pt x="0" y="927"/>
                    <a:pt x="320" y="1195"/>
                    <a:pt x="711" y="1195"/>
                  </a:cubicBezTo>
                  <a:lnTo>
                    <a:pt x="6158" y="1195"/>
                  </a:lnTo>
                  <a:cubicBezTo>
                    <a:pt x="6548" y="1195"/>
                    <a:pt x="6868" y="927"/>
                    <a:pt x="6868" y="598"/>
                  </a:cubicBezTo>
                  <a:cubicBezTo>
                    <a:pt x="6868" y="269"/>
                    <a:pt x="6548" y="0"/>
                    <a:pt x="6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50;p41">
              <a:extLst>
                <a:ext uri="{FF2B5EF4-FFF2-40B4-BE49-F238E27FC236}">
                  <a16:creationId xmlns:a16="http://schemas.microsoft.com/office/drawing/2014/main" id="{511D8722-5634-459D-9A61-1403FCE37176}"/>
                </a:ext>
              </a:extLst>
            </p:cNvPr>
            <p:cNvSpPr/>
            <p:nvPr/>
          </p:nvSpPr>
          <p:spPr>
            <a:xfrm rot="2700000">
              <a:off x="1637856" y="2129205"/>
              <a:ext cx="144999" cy="56732"/>
            </a:xfrm>
            <a:custGeom>
              <a:avLst/>
              <a:gdLst/>
              <a:ahLst/>
              <a:cxnLst/>
              <a:rect l="l" t="t" r="r" b="b"/>
              <a:pathLst>
                <a:path w="4082" h="1449" extrusionOk="0">
                  <a:moveTo>
                    <a:pt x="0" y="0"/>
                  </a:moveTo>
                  <a:lnTo>
                    <a:pt x="0" y="1449"/>
                  </a:lnTo>
                  <a:lnTo>
                    <a:pt x="4082" y="1449"/>
                  </a:lnTo>
                  <a:lnTo>
                    <a:pt x="40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51;p41">
              <a:extLst>
                <a:ext uri="{FF2B5EF4-FFF2-40B4-BE49-F238E27FC236}">
                  <a16:creationId xmlns:a16="http://schemas.microsoft.com/office/drawing/2014/main" id="{1BBD69EC-1231-40DE-A831-8D93C892D6D8}"/>
                </a:ext>
              </a:extLst>
            </p:cNvPr>
            <p:cNvSpPr/>
            <p:nvPr/>
          </p:nvSpPr>
          <p:spPr>
            <a:xfrm rot="2700000">
              <a:off x="1621937" y="2154418"/>
              <a:ext cx="48056" cy="136045"/>
            </a:xfrm>
            <a:custGeom>
              <a:avLst/>
              <a:gdLst/>
              <a:ahLst/>
              <a:cxnLst/>
              <a:rect l="l" t="t" r="r" b="b"/>
              <a:pathLst>
                <a:path w="1353" h="3690" extrusionOk="0">
                  <a:moveTo>
                    <a:pt x="0" y="0"/>
                  </a:moveTo>
                  <a:lnTo>
                    <a:pt x="0" y="3013"/>
                  </a:lnTo>
                  <a:cubicBezTo>
                    <a:pt x="0" y="3387"/>
                    <a:pt x="303" y="3690"/>
                    <a:pt x="676" y="3690"/>
                  </a:cubicBezTo>
                  <a:cubicBezTo>
                    <a:pt x="1050" y="3690"/>
                    <a:pt x="1353" y="3387"/>
                    <a:pt x="1353" y="3013"/>
                  </a:cubicBezTo>
                  <a:lnTo>
                    <a:pt x="13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52;p41">
              <a:extLst>
                <a:ext uri="{FF2B5EF4-FFF2-40B4-BE49-F238E27FC236}">
                  <a16:creationId xmlns:a16="http://schemas.microsoft.com/office/drawing/2014/main" id="{A4823A12-667D-4FB9-B89D-B9FCFE441861}"/>
                </a:ext>
              </a:extLst>
            </p:cNvPr>
            <p:cNvSpPr/>
            <p:nvPr/>
          </p:nvSpPr>
          <p:spPr>
            <a:xfrm rot="2700000">
              <a:off x="1557235" y="2234987"/>
              <a:ext cx="76151" cy="76151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1"/>
                  </a:moveTo>
                  <a:cubicBezTo>
                    <a:pt x="480" y="1"/>
                    <a:pt x="1" y="480"/>
                    <a:pt x="1" y="1072"/>
                  </a:cubicBezTo>
                  <a:cubicBezTo>
                    <a:pt x="1" y="1664"/>
                    <a:pt x="480" y="2144"/>
                    <a:pt x="1072" y="2144"/>
                  </a:cubicBezTo>
                  <a:cubicBezTo>
                    <a:pt x="1664" y="2144"/>
                    <a:pt x="2143" y="1664"/>
                    <a:pt x="2143" y="1072"/>
                  </a:cubicBezTo>
                  <a:cubicBezTo>
                    <a:pt x="2143" y="480"/>
                    <a:pt x="1664" y="1"/>
                    <a:pt x="1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53;p41">
              <a:extLst>
                <a:ext uri="{FF2B5EF4-FFF2-40B4-BE49-F238E27FC236}">
                  <a16:creationId xmlns:a16="http://schemas.microsoft.com/office/drawing/2014/main" id="{B07BD0BA-0A00-48E3-8ABA-A8AED8086F1D}"/>
                </a:ext>
              </a:extLst>
            </p:cNvPr>
            <p:cNvSpPr/>
            <p:nvPr/>
          </p:nvSpPr>
          <p:spPr>
            <a:xfrm rot="2700000">
              <a:off x="1572881" y="2250659"/>
              <a:ext cx="44859" cy="44859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31" y="1"/>
                  </a:moveTo>
                  <a:cubicBezTo>
                    <a:pt x="283" y="1"/>
                    <a:pt x="1" y="283"/>
                    <a:pt x="1" y="631"/>
                  </a:cubicBezTo>
                  <a:cubicBezTo>
                    <a:pt x="1" y="980"/>
                    <a:pt x="283" y="1262"/>
                    <a:pt x="631" y="1262"/>
                  </a:cubicBezTo>
                  <a:cubicBezTo>
                    <a:pt x="979" y="1262"/>
                    <a:pt x="1262" y="980"/>
                    <a:pt x="1262" y="631"/>
                  </a:cubicBezTo>
                  <a:cubicBezTo>
                    <a:pt x="1262" y="283"/>
                    <a:pt x="979" y="1"/>
                    <a:pt x="6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54;p41">
              <a:extLst>
                <a:ext uri="{FF2B5EF4-FFF2-40B4-BE49-F238E27FC236}">
                  <a16:creationId xmlns:a16="http://schemas.microsoft.com/office/drawing/2014/main" id="{332D23FE-0124-4C10-A0D5-40BEAB94013A}"/>
                </a:ext>
              </a:extLst>
            </p:cNvPr>
            <p:cNvSpPr/>
            <p:nvPr/>
          </p:nvSpPr>
          <p:spPr>
            <a:xfrm rot="2700000">
              <a:off x="1932108" y="1512735"/>
              <a:ext cx="72847" cy="671290"/>
            </a:xfrm>
            <a:custGeom>
              <a:avLst/>
              <a:gdLst/>
              <a:ahLst/>
              <a:cxnLst/>
              <a:rect l="l" t="t" r="r" b="b"/>
              <a:pathLst>
                <a:path w="2051" h="18900" extrusionOk="0">
                  <a:moveTo>
                    <a:pt x="2050" y="0"/>
                  </a:moveTo>
                  <a:lnTo>
                    <a:pt x="0" y="3291"/>
                  </a:lnTo>
                  <a:lnTo>
                    <a:pt x="0" y="18899"/>
                  </a:lnTo>
                  <a:lnTo>
                    <a:pt x="2050" y="18899"/>
                  </a:lnTo>
                  <a:lnTo>
                    <a:pt x="20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55;p41">
              <a:extLst>
                <a:ext uri="{FF2B5EF4-FFF2-40B4-BE49-F238E27FC236}">
                  <a16:creationId xmlns:a16="http://schemas.microsoft.com/office/drawing/2014/main" id="{E792ECA5-9223-47F2-B8EF-C7BE7EE9B8FF}"/>
                </a:ext>
              </a:extLst>
            </p:cNvPr>
            <p:cNvSpPr/>
            <p:nvPr/>
          </p:nvSpPr>
          <p:spPr>
            <a:xfrm rot="2700000">
              <a:off x="1983340" y="1563985"/>
              <a:ext cx="72883" cy="671290"/>
            </a:xfrm>
            <a:custGeom>
              <a:avLst/>
              <a:gdLst/>
              <a:ahLst/>
              <a:cxnLst/>
              <a:rect l="l" t="t" r="r" b="b"/>
              <a:pathLst>
                <a:path w="2052" h="18900" extrusionOk="0">
                  <a:moveTo>
                    <a:pt x="1" y="0"/>
                  </a:moveTo>
                  <a:lnTo>
                    <a:pt x="1" y="18899"/>
                  </a:lnTo>
                  <a:lnTo>
                    <a:pt x="2051" y="18899"/>
                  </a:lnTo>
                  <a:lnTo>
                    <a:pt x="2051" y="32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56;p41">
              <a:extLst>
                <a:ext uri="{FF2B5EF4-FFF2-40B4-BE49-F238E27FC236}">
                  <a16:creationId xmlns:a16="http://schemas.microsoft.com/office/drawing/2014/main" id="{C4E855AD-9009-4571-8C87-4E81BF451385}"/>
                </a:ext>
              </a:extLst>
            </p:cNvPr>
            <p:cNvSpPr/>
            <p:nvPr/>
          </p:nvSpPr>
          <p:spPr>
            <a:xfrm rot="2700000">
              <a:off x="1980562" y="1585797"/>
              <a:ext cx="9093" cy="594038"/>
            </a:xfrm>
            <a:custGeom>
              <a:avLst/>
              <a:gdLst/>
              <a:ahLst/>
              <a:cxnLst/>
              <a:rect l="l" t="t" r="r" b="b"/>
              <a:pathLst>
                <a:path w="256" h="16725" extrusionOk="0">
                  <a:moveTo>
                    <a:pt x="128" y="1"/>
                  </a:moveTo>
                  <a:cubicBezTo>
                    <a:pt x="64" y="1"/>
                    <a:pt x="0" y="42"/>
                    <a:pt x="0" y="124"/>
                  </a:cubicBezTo>
                  <a:lnTo>
                    <a:pt x="0" y="16600"/>
                  </a:lnTo>
                  <a:cubicBezTo>
                    <a:pt x="0" y="16683"/>
                    <a:pt x="64" y="16724"/>
                    <a:pt x="128" y="16724"/>
                  </a:cubicBezTo>
                  <a:cubicBezTo>
                    <a:pt x="192" y="16724"/>
                    <a:pt x="256" y="16683"/>
                    <a:pt x="256" y="16600"/>
                  </a:cubicBezTo>
                  <a:lnTo>
                    <a:pt x="256" y="124"/>
                  </a:lnTo>
                  <a:cubicBezTo>
                    <a:pt x="256" y="42"/>
                    <a:pt x="192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548;p41">
            <a:extLst>
              <a:ext uri="{FF2B5EF4-FFF2-40B4-BE49-F238E27FC236}">
                <a16:creationId xmlns:a16="http://schemas.microsoft.com/office/drawing/2014/main" id="{69A88C5D-F1A4-4177-B473-9968788D57A3}"/>
              </a:ext>
            </a:extLst>
          </p:cNvPr>
          <p:cNvGrpSpPr/>
          <p:nvPr/>
        </p:nvGrpSpPr>
        <p:grpSpPr>
          <a:xfrm flipH="1">
            <a:off x="756612" y="2426939"/>
            <a:ext cx="677091" cy="781000"/>
            <a:chOff x="1541464" y="1585288"/>
            <a:chExt cx="741423" cy="741621"/>
          </a:xfrm>
        </p:grpSpPr>
        <p:sp>
          <p:nvSpPr>
            <p:cNvPr id="19" name="Google Shape;549;p41">
              <a:extLst>
                <a:ext uri="{FF2B5EF4-FFF2-40B4-BE49-F238E27FC236}">
                  <a16:creationId xmlns:a16="http://schemas.microsoft.com/office/drawing/2014/main" id="{B9A435A3-885A-48C9-9B7B-CDDA73CE4A82}"/>
                </a:ext>
              </a:extLst>
            </p:cNvPr>
            <p:cNvSpPr/>
            <p:nvPr/>
          </p:nvSpPr>
          <p:spPr>
            <a:xfrm rot="2700000">
              <a:off x="1619715" y="2104993"/>
              <a:ext cx="243937" cy="42479"/>
            </a:xfrm>
            <a:custGeom>
              <a:avLst/>
              <a:gdLst/>
              <a:ahLst/>
              <a:cxnLst/>
              <a:rect l="l" t="t" r="r" b="b"/>
              <a:pathLst>
                <a:path w="6868" h="1196" extrusionOk="0">
                  <a:moveTo>
                    <a:pt x="711" y="0"/>
                  </a:moveTo>
                  <a:cubicBezTo>
                    <a:pt x="320" y="0"/>
                    <a:pt x="0" y="269"/>
                    <a:pt x="0" y="598"/>
                  </a:cubicBezTo>
                  <a:cubicBezTo>
                    <a:pt x="0" y="927"/>
                    <a:pt x="320" y="1195"/>
                    <a:pt x="711" y="1195"/>
                  </a:cubicBezTo>
                  <a:lnTo>
                    <a:pt x="6158" y="1195"/>
                  </a:lnTo>
                  <a:cubicBezTo>
                    <a:pt x="6548" y="1195"/>
                    <a:pt x="6868" y="927"/>
                    <a:pt x="6868" y="598"/>
                  </a:cubicBezTo>
                  <a:cubicBezTo>
                    <a:pt x="6868" y="269"/>
                    <a:pt x="6548" y="0"/>
                    <a:pt x="6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50;p41">
              <a:extLst>
                <a:ext uri="{FF2B5EF4-FFF2-40B4-BE49-F238E27FC236}">
                  <a16:creationId xmlns:a16="http://schemas.microsoft.com/office/drawing/2014/main" id="{8A0195C3-1129-4B50-B4A3-E54E486553BE}"/>
                </a:ext>
              </a:extLst>
            </p:cNvPr>
            <p:cNvSpPr/>
            <p:nvPr/>
          </p:nvSpPr>
          <p:spPr>
            <a:xfrm rot="2700000">
              <a:off x="1637856" y="2129205"/>
              <a:ext cx="144999" cy="56732"/>
            </a:xfrm>
            <a:custGeom>
              <a:avLst/>
              <a:gdLst/>
              <a:ahLst/>
              <a:cxnLst/>
              <a:rect l="l" t="t" r="r" b="b"/>
              <a:pathLst>
                <a:path w="4082" h="1449" extrusionOk="0">
                  <a:moveTo>
                    <a:pt x="0" y="0"/>
                  </a:moveTo>
                  <a:lnTo>
                    <a:pt x="0" y="1449"/>
                  </a:lnTo>
                  <a:lnTo>
                    <a:pt x="4082" y="1449"/>
                  </a:lnTo>
                  <a:lnTo>
                    <a:pt x="40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51;p41">
              <a:extLst>
                <a:ext uri="{FF2B5EF4-FFF2-40B4-BE49-F238E27FC236}">
                  <a16:creationId xmlns:a16="http://schemas.microsoft.com/office/drawing/2014/main" id="{31BA3C5E-4DE4-4307-909D-82C70E4DF1F2}"/>
                </a:ext>
              </a:extLst>
            </p:cNvPr>
            <p:cNvSpPr/>
            <p:nvPr/>
          </p:nvSpPr>
          <p:spPr>
            <a:xfrm rot="2700000">
              <a:off x="1621937" y="2154418"/>
              <a:ext cx="48056" cy="136045"/>
            </a:xfrm>
            <a:custGeom>
              <a:avLst/>
              <a:gdLst/>
              <a:ahLst/>
              <a:cxnLst/>
              <a:rect l="l" t="t" r="r" b="b"/>
              <a:pathLst>
                <a:path w="1353" h="3690" extrusionOk="0">
                  <a:moveTo>
                    <a:pt x="0" y="0"/>
                  </a:moveTo>
                  <a:lnTo>
                    <a:pt x="0" y="3013"/>
                  </a:lnTo>
                  <a:cubicBezTo>
                    <a:pt x="0" y="3387"/>
                    <a:pt x="303" y="3690"/>
                    <a:pt x="676" y="3690"/>
                  </a:cubicBezTo>
                  <a:cubicBezTo>
                    <a:pt x="1050" y="3690"/>
                    <a:pt x="1353" y="3387"/>
                    <a:pt x="1353" y="3013"/>
                  </a:cubicBezTo>
                  <a:lnTo>
                    <a:pt x="13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52;p41">
              <a:extLst>
                <a:ext uri="{FF2B5EF4-FFF2-40B4-BE49-F238E27FC236}">
                  <a16:creationId xmlns:a16="http://schemas.microsoft.com/office/drawing/2014/main" id="{76388A35-E9D1-449B-B427-AFEA15DA96EB}"/>
                </a:ext>
              </a:extLst>
            </p:cNvPr>
            <p:cNvSpPr/>
            <p:nvPr/>
          </p:nvSpPr>
          <p:spPr>
            <a:xfrm rot="2700000">
              <a:off x="1557235" y="2234987"/>
              <a:ext cx="76151" cy="76151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1"/>
                  </a:moveTo>
                  <a:cubicBezTo>
                    <a:pt x="480" y="1"/>
                    <a:pt x="1" y="480"/>
                    <a:pt x="1" y="1072"/>
                  </a:cubicBezTo>
                  <a:cubicBezTo>
                    <a:pt x="1" y="1664"/>
                    <a:pt x="480" y="2144"/>
                    <a:pt x="1072" y="2144"/>
                  </a:cubicBezTo>
                  <a:cubicBezTo>
                    <a:pt x="1664" y="2144"/>
                    <a:pt x="2143" y="1664"/>
                    <a:pt x="2143" y="1072"/>
                  </a:cubicBezTo>
                  <a:cubicBezTo>
                    <a:pt x="2143" y="480"/>
                    <a:pt x="1664" y="1"/>
                    <a:pt x="1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3;p41">
              <a:extLst>
                <a:ext uri="{FF2B5EF4-FFF2-40B4-BE49-F238E27FC236}">
                  <a16:creationId xmlns:a16="http://schemas.microsoft.com/office/drawing/2014/main" id="{3A50283A-91B4-42CE-8DD8-D3810B6E6B24}"/>
                </a:ext>
              </a:extLst>
            </p:cNvPr>
            <p:cNvSpPr/>
            <p:nvPr/>
          </p:nvSpPr>
          <p:spPr>
            <a:xfrm rot="2700000">
              <a:off x="1572881" y="2250659"/>
              <a:ext cx="44859" cy="44859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31" y="1"/>
                  </a:moveTo>
                  <a:cubicBezTo>
                    <a:pt x="283" y="1"/>
                    <a:pt x="1" y="283"/>
                    <a:pt x="1" y="631"/>
                  </a:cubicBezTo>
                  <a:cubicBezTo>
                    <a:pt x="1" y="980"/>
                    <a:pt x="283" y="1262"/>
                    <a:pt x="631" y="1262"/>
                  </a:cubicBezTo>
                  <a:cubicBezTo>
                    <a:pt x="979" y="1262"/>
                    <a:pt x="1262" y="980"/>
                    <a:pt x="1262" y="631"/>
                  </a:cubicBezTo>
                  <a:cubicBezTo>
                    <a:pt x="1262" y="283"/>
                    <a:pt x="979" y="1"/>
                    <a:pt x="6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54;p41">
              <a:extLst>
                <a:ext uri="{FF2B5EF4-FFF2-40B4-BE49-F238E27FC236}">
                  <a16:creationId xmlns:a16="http://schemas.microsoft.com/office/drawing/2014/main" id="{15A40482-56D5-4712-8735-5A69B21915B7}"/>
                </a:ext>
              </a:extLst>
            </p:cNvPr>
            <p:cNvSpPr/>
            <p:nvPr/>
          </p:nvSpPr>
          <p:spPr>
            <a:xfrm rot="2700000">
              <a:off x="1932108" y="1512735"/>
              <a:ext cx="72847" cy="671290"/>
            </a:xfrm>
            <a:custGeom>
              <a:avLst/>
              <a:gdLst/>
              <a:ahLst/>
              <a:cxnLst/>
              <a:rect l="l" t="t" r="r" b="b"/>
              <a:pathLst>
                <a:path w="2051" h="18900" extrusionOk="0">
                  <a:moveTo>
                    <a:pt x="2050" y="0"/>
                  </a:moveTo>
                  <a:lnTo>
                    <a:pt x="0" y="3291"/>
                  </a:lnTo>
                  <a:lnTo>
                    <a:pt x="0" y="18899"/>
                  </a:lnTo>
                  <a:lnTo>
                    <a:pt x="2050" y="18899"/>
                  </a:lnTo>
                  <a:lnTo>
                    <a:pt x="20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55;p41">
              <a:extLst>
                <a:ext uri="{FF2B5EF4-FFF2-40B4-BE49-F238E27FC236}">
                  <a16:creationId xmlns:a16="http://schemas.microsoft.com/office/drawing/2014/main" id="{D6ACEEA8-0F21-4B65-9C2F-9E87EE3509BC}"/>
                </a:ext>
              </a:extLst>
            </p:cNvPr>
            <p:cNvSpPr/>
            <p:nvPr/>
          </p:nvSpPr>
          <p:spPr>
            <a:xfrm rot="2700000">
              <a:off x="1983340" y="1563985"/>
              <a:ext cx="72883" cy="671290"/>
            </a:xfrm>
            <a:custGeom>
              <a:avLst/>
              <a:gdLst/>
              <a:ahLst/>
              <a:cxnLst/>
              <a:rect l="l" t="t" r="r" b="b"/>
              <a:pathLst>
                <a:path w="2052" h="18900" extrusionOk="0">
                  <a:moveTo>
                    <a:pt x="1" y="0"/>
                  </a:moveTo>
                  <a:lnTo>
                    <a:pt x="1" y="18899"/>
                  </a:lnTo>
                  <a:lnTo>
                    <a:pt x="2051" y="18899"/>
                  </a:lnTo>
                  <a:lnTo>
                    <a:pt x="2051" y="32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56;p41">
              <a:extLst>
                <a:ext uri="{FF2B5EF4-FFF2-40B4-BE49-F238E27FC236}">
                  <a16:creationId xmlns:a16="http://schemas.microsoft.com/office/drawing/2014/main" id="{92D2C2C4-0D2D-4BBA-A602-3F9BDA300B5B}"/>
                </a:ext>
              </a:extLst>
            </p:cNvPr>
            <p:cNvSpPr/>
            <p:nvPr/>
          </p:nvSpPr>
          <p:spPr>
            <a:xfrm rot="2700000">
              <a:off x="1980562" y="1585797"/>
              <a:ext cx="9093" cy="594038"/>
            </a:xfrm>
            <a:custGeom>
              <a:avLst/>
              <a:gdLst/>
              <a:ahLst/>
              <a:cxnLst/>
              <a:rect l="l" t="t" r="r" b="b"/>
              <a:pathLst>
                <a:path w="256" h="16725" extrusionOk="0">
                  <a:moveTo>
                    <a:pt x="128" y="1"/>
                  </a:moveTo>
                  <a:cubicBezTo>
                    <a:pt x="64" y="1"/>
                    <a:pt x="0" y="42"/>
                    <a:pt x="0" y="124"/>
                  </a:cubicBezTo>
                  <a:lnTo>
                    <a:pt x="0" y="16600"/>
                  </a:lnTo>
                  <a:cubicBezTo>
                    <a:pt x="0" y="16683"/>
                    <a:pt x="64" y="16724"/>
                    <a:pt x="128" y="16724"/>
                  </a:cubicBezTo>
                  <a:cubicBezTo>
                    <a:pt x="192" y="16724"/>
                    <a:pt x="256" y="16683"/>
                    <a:pt x="256" y="16600"/>
                  </a:cubicBezTo>
                  <a:lnTo>
                    <a:pt x="256" y="124"/>
                  </a:lnTo>
                  <a:cubicBezTo>
                    <a:pt x="256" y="42"/>
                    <a:pt x="192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80E062CE-9C30-4A7D-811D-AF4753E74778}"/>
              </a:ext>
            </a:extLst>
          </p:cNvPr>
          <p:cNvGrpSpPr/>
          <p:nvPr/>
        </p:nvGrpSpPr>
        <p:grpSpPr>
          <a:xfrm>
            <a:off x="360420" y="2115983"/>
            <a:ext cx="1439127" cy="1354529"/>
            <a:chOff x="360420" y="2115983"/>
            <a:chExt cx="1439127" cy="1354529"/>
          </a:xfrm>
        </p:grpSpPr>
        <p:sp>
          <p:nvSpPr>
            <p:cNvPr id="27" name="Google Shape;451;p38">
              <a:extLst>
                <a:ext uri="{FF2B5EF4-FFF2-40B4-BE49-F238E27FC236}">
                  <a16:creationId xmlns:a16="http://schemas.microsoft.com/office/drawing/2014/main" id="{E6DAE333-82F6-4400-8324-8BB34A3E7F6D}"/>
                </a:ext>
              </a:extLst>
            </p:cNvPr>
            <p:cNvSpPr/>
            <p:nvPr/>
          </p:nvSpPr>
          <p:spPr>
            <a:xfrm>
              <a:off x="360420" y="2115983"/>
              <a:ext cx="1439127" cy="1354529"/>
            </a:xfrm>
            <a:prstGeom prst="ellipse">
              <a:avLst/>
            </a:prstGeom>
            <a:noFill/>
            <a:ln w="19050" cap="flat" cmpd="sng">
              <a:solidFill>
                <a:srgbClr val="61564E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52;p38">
              <a:extLst>
                <a:ext uri="{FF2B5EF4-FFF2-40B4-BE49-F238E27FC236}">
                  <a16:creationId xmlns:a16="http://schemas.microsoft.com/office/drawing/2014/main" id="{555C9E82-7A68-42A7-A3D7-14EFCD87FE67}"/>
                </a:ext>
              </a:extLst>
            </p:cNvPr>
            <p:cNvSpPr/>
            <p:nvPr/>
          </p:nvSpPr>
          <p:spPr>
            <a:xfrm>
              <a:off x="449257" y="2169199"/>
              <a:ext cx="1263806" cy="1233389"/>
            </a:xfrm>
            <a:prstGeom prst="ellipse">
              <a:avLst/>
            </a:prstGeom>
            <a:noFill/>
            <a:ln w="19050" cap="flat" cmpd="sng">
              <a:solidFill>
                <a:srgbClr val="6156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373;p34">
            <a:extLst>
              <a:ext uri="{FF2B5EF4-FFF2-40B4-BE49-F238E27FC236}">
                <a16:creationId xmlns:a16="http://schemas.microsoft.com/office/drawing/2014/main" id="{A8130CFA-F3AE-48A2-A793-730FE75E4978}"/>
              </a:ext>
            </a:extLst>
          </p:cNvPr>
          <p:cNvSpPr/>
          <p:nvPr/>
        </p:nvSpPr>
        <p:spPr>
          <a:xfrm>
            <a:off x="833783" y="2049864"/>
            <a:ext cx="1549550" cy="900658"/>
          </a:xfrm>
          <a:prstGeom prst="flowChartOffpageConnector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373;p34">
            <a:extLst>
              <a:ext uri="{FF2B5EF4-FFF2-40B4-BE49-F238E27FC236}">
                <a16:creationId xmlns:a16="http://schemas.microsoft.com/office/drawing/2014/main" id="{5EE49558-2506-428F-996B-1D67B957CA3B}"/>
              </a:ext>
            </a:extLst>
          </p:cNvPr>
          <p:cNvSpPr/>
          <p:nvPr/>
        </p:nvSpPr>
        <p:spPr>
          <a:xfrm>
            <a:off x="3238996" y="2051954"/>
            <a:ext cx="1549550" cy="900658"/>
          </a:xfrm>
          <a:prstGeom prst="flowChartOffpageConnector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373;p34">
            <a:extLst>
              <a:ext uri="{FF2B5EF4-FFF2-40B4-BE49-F238E27FC236}">
                <a16:creationId xmlns:a16="http://schemas.microsoft.com/office/drawing/2014/main" id="{32B02F63-9687-4E2B-A1EB-8B8029B217B0}"/>
              </a:ext>
            </a:extLst>
          </p:cNvPr>
          <p:cNvSpPr/>
          <p:nvPr/>
        </p:nvSpPr>
        <p:spPr>
          <a:xfrm>
            <a:off x="5618591" y="2091806"/>
            <a:ext cx="1549550" cy="860806"/>
          </a:xfrm>
          <a:prstGeom prst="flowChartOffpageConnector">
            <a:avLst/>
          </a:prstGeom>
          <a:solidFill>
            <a:srgbClr val="B152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5"/>
          <p:cNvSpPr txBox="1">
            <a:spLocks noGrp="1"/>
          </p:cNvSpPr>
          <p:nvPr>
            <p:ph type="title"/>
          </p:nvPr>
        </p:nvSpPr>
        <p:spPr>
          <a:xfrm>
            <a:off x="2434350" y="1116714"/>
            <a:ext cx="42753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אז מה היה לנו עד כה? </a:t>
            </a:r>
            <a:br>
              <a:rPr lang="he-IL" sz="32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</a:br>
            <a:r>
              <a:rPr lang="he-IL" sz="24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rgany" pitchFamily="2" charset="-79"/>
              </a:rPr>
              <a:t>התנכלויות צרי יהודה כלפי הבונים:</a:t>
            </a:r>
            <a:endParaRPr sz="3200" dirty="0">
              <a:ln>
                <a:solidFill>
                  <a:schemeClr val="tx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Organy" pitchFamily="2" charset="-79"/>
            </a:endParaRP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33872B4B-B960-48A1-AB4F-F4C08C4123F0}"/>
              </a:ext>
            </a:extLst>
          </p:cNvPr>
          <p:cNvGrpSpPr/>
          <p:nvPr/>
        </p:nvGrpSpPr>
        <p:grpSpPr>
          <a:xfrm>
            <a:off x="1567546" y="2927212"/>
            <a:ext cx="6102350" cy="730250"/>
            <a:chOff x="0" y="0"/>
            <a:chExt cx="6102350" cy="730250"/>
          </a:xfrm>
        </p:grpSpPr>
        <p:pic>
          <p:nvPicPr>
            <p:cNvPr id="16" name="תמונה 15">
              <a:extLst>
                <a:ext uri="{FF2B5EF4-FFF2-40B4-BE49-F238E27FC236}">
                  <a16:creationId xmlns:a16="http://schemas.microsoft.com/office/drawing/2014/main" id="{7B61DAAC-1DAE-438E-8C37-3D574BA43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341"/>
            <a:stretch/>
          </p:blipFill>
          <p:spPr bwMode="auto">
            <a:xfrm>
              <a:off x="0" y="0"/>
              <a:ext cx="6102350" cy="4254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תמונה 16">
              <a:extLst>
                <a:ext uri="{FF2B5EF4-FFF2-40B4-BE49-F238E27FC236}">
                  <a16:creationId xmlns:a16="http://schemas.microsoft.com/office/drawing/2014/main" id="{184C0C87-EEEF-4537-B542-9DC846D0E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341"/>
            <a:stretch/>
          </p:blipFill>
          <p:spPr bwMode="auto">
            <a:xfrm flipV="1">
              <a:off x="0" y="330200"/>
              <a:ext cx="6102350" cy="400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" name="Google Shape;9205;p37">
            <a:extLst>
              <a:ext uri="{FF2B5EF4-FFF2-40B4-BE49-F238E27FC236}">
                <a16:creationId xmlns:a16="http://schemas.microsoft.com/office/drawing/2014/main" id="{C5A062ED-9A3A-47B8-9ED6-F43976F09417}"/>
              </a:ext>
            </a:extLst>
          </p:cNvPr>
          <p:cNvSpPr txBox="1">
            <a:spLocks/>
          </p:cNvSpPr>
          <p:nvPr/>
        </p:nvSpPr>
        <p:spPr>
          <a:xfrm>
            <a:off x="5593191" y="2073390"/>
            <a:ext cx="1549550" cy="76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742"/>
              </a:buClr>
              <a:buSzPts val="2800"/>
              <a:buFont typeface="Merriweather"/>
              <a:buNone/>
              <a:tabLst/>
              <a:defRPr/>
            </a:pPr>
            <a:r>
              <a:rPr lang="he-IL" sz="1800" b="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90000"/>
                  </a:schemeClr>
                </a:solidFill>
                <a:latin typeface="Calibri" panose="020F0502020204030204" pitchFamily="34" charset="0"/>
                <a:cs typeface="Organy" pitchFamily="2" charset="-79"/>
              </a:rPr>
              <a:t>שלב 1 </a:t>
            </a:r>
            <a:br>
              <a:rPr lang="he-IL" sz="1800" b="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90000"/>
                  </a:schemeClr>
                </a:solidFill>
                <a:latin typeface="Calibri" panose="020F0502020204030204" pitchFamily="34" charset="0"/>
                <a:cs typeface="Organy" pitchFamily="2" charset="-79"/>
              </a:rPr>
            </a:br>
            <a:r>
              <a:rPr lang="he-IL" sz="1800" b="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90000"/>
                  </a:schemeClr>
                </a:solidFill>
                <a:latin typeface="Calibri" panose="020F0502020204030204" pitchFamily="34" charset="0"/>
                <a:cs typeface="Organy" pitchFamily="2" charset="-79"/>
              </a:rPr>
              <a:t>הפרעה ברמה מילולית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492E4F3-BC6E-450C-803E-C8BC856A44A1}"/>
              </a:ext>
            </a:extLst>
          </p:cNvPr>
          <p:cNvSpPr/>
          <p:nvPr/>
        </p:nvSpPr>
        <p:spPr>
          <a:xfrm>
            <a:off x="5478595" y="3518954"/>
            <a:ext cx="1778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he-IL" sz="1800" b="1" dirty="0">
                <a:solidFill>
                  <a:srgbClr val="3F3742"/>
                </a:solidFill>
                <a:latin typeface="FbKapriza Regular" panose="02020603050405020304" pitchFamily="18" charset="-79"/>
                <a:ea typeface="Merriweather"/>
                <a:cs typeface="Organy" pitchFamily="2" charset="-79"/>
                <a:sym typeface="Merriweather"/>
              </a:rPr>
              <a:t>פרק ב', </a:t>
            </a:r>
            <a:r>
              <a:rPr lang="he-IL" sz="1800" b="1" dirty="0" err="1">
                <a:solidFill>
                  <a:srgbClr val="3F3742"/>
                </a:solidFill>
                <a:latin typeface="FbKapriza Regular" panose="02020603050405020304" pitchFamily="18" charset="-79"/>
                <a:ea typeface="Merriweather"/>
                <a:cs typeface="Organy" pitchFamily="2" charset="-79"/>
                <a:sym typeface="Merriweather"/>
              </a:rPr>
              <a:t>יט</a:t>
            </a:r>
            <a:r>
              <a:rPr lang="he-IL" sz="1800" b="1" dirty="0">
                <a:solidFill>
                  <a:srgbClr val="3F3742"/>
                </a:solidFill>
                <a:latin typeface="FbKapriza Regular" panose="02020603050405020304" pitchFamily="18" charset="-79"/>
                <a:ea typeface="Merriweather"/>
                <a:cs typeface="Organy" pitchFamily="2" charset="-79"/>
                <a:sym typeface="Merriweather"/>
              </a:rPr>
              <a:t>:</a:t>
            </a:r>
          </a:p>
          <a:p>
            <a:pPr lvl="0" algn="r" rtl="1">
              <a:defRPr/>
            </a:pPr>
            <a:r>
              <a:rPr lang="he-IL" b="1" dirty="0">
                <a:solidFill>
                  <a:srgbClr val="3F3742"/>
                </a:solidFill>
                <a:latin typeface="FbBejerano Bold" panose="02020803050405020304" pitchFamily="18" charset="-79"/>
                <a:ea typeface="Merriweather"/>
                <a:cs typeface="FbBejerano Bold" panose="02020803050405020304" pitchFamily="18" charset="-79"/>
                <a:sym typeface="Merriweather"/>
              </a:rPr>
              <a:t> "וַיִּשְׁמַע </a:t>
            </a:r>
            <a:r>
              <a:rPr lang="he-IL" b="1" dirty="0" err="1">
                <a:solidFill>
                  <a:srgbClr val="3F3742"/>
                </a:solidFill>
                <a:latin typeface="FbBejerano Bold" panose="02020803050405020304" pitchFamily="18" charset="-79"/>
                <a:ea typeface="Merriweather"/>
                <a:cs typeface="FbBejerano Bold" panose="02020803050405020304" pitchFamily="18" charset="-79"/>
                <a:sym typeface="Merriweather"/>
              </a:rPr>
              <a:t>סַנְבַלַּט</a:t>
            </a:r>
            <a:r>
              <a:rPr lang="he-IL" b="1" dirty="0">
                <a:solidFill>
                  <a:srgbClr val="3F3742"/>
                </a:solidFill>
                <a:latin typeface="FbBejerano Bold" panose="02020803050405020304" pitchFamily="18" charset="-79"/>
                <a:ea typeface="Merriweather"/>
                <a:cs typeface="FbBejerano Bold" panose="02020803050405020304" pitchFamily="18" charset="-79"/>
                <a:sym typeface="Merriweather"/>
              </a:rPr>
              <a:t> </a:t>
            </a:r>
            <a:r>
              <a:rPr lang="he-IL" b="1" dirty="0" err="1">
                <a:solidFill>
                  <a:srgbClr val="3F3742"/>
                </a:solidFill>
                <a:latin typeface="FbBejerano Bold" panose="02020803050405020304" pitchFamily="18" charset="-79"/>
                <a:ea typeface="Merriweather"/>
                <a:cs typeface="FbBejerano Bold" panose="02020803050405020304" pitchFamily="18" charset="-79"/>
                <a:sym typeface="Merriweather"/>
              </a:rPr>
              <a:t>הַחֹרֹנִי</a:t>
            </a:r>
            <a:r>
              <a:rPr lang="he-IL" b="1" dirty="0">
                <a:solidFill>
                  <a:srgbClr val="3F3742"/>
                </a:solidFill>
                <a:latin typeface="FbBejerano Bold" panose="02020803050405020304" pitchFamily="18" charset="-79"/>
                <a:ea typeface="Merriweather"/>
                <a:cs typeface="FbBejerano Bold" panose="02020803050405020304" pitchFamily="18" charset="-79"/>
                <a:sym typeface="Merriweather"/>
              </a:rPr>
              <a:t> </a:t>
            </a:r>
            <a:r>
              <a:rPr lang="he-IL" b="1" dirty="0" err="1">
                <a:solidFill>
                  <a:srgbClr val="3F3742"/>
                </a:solidFill>
                <a:latin typeface="FbBejerano Bold" panose="02020803050405020304" pitchFamily="18" charset="-79"/>
                <a:ea typeface="Merriweather"/>
                <a:cs typeface="FbBejerano Bold" panose="02020803050405020304" pitchFamily="18" charset="-79"/>
                <a:sym typeface="Merriweather"/>
              </a:rPr>
              <a:t>וְטֹבִיָּה</a:t>
            </a:r>
            <a:r>
              <a:rPr lang="he-IL" b="1" dirty="0">
                <a:solidFill>
                  <a:srgbClr val="3F3742"/>
                </a:solidFill>
                <a:latin typeface="FbBejerano Bold" panose="02020803050405020304" pitchFamily="18" charset="-79"/>
                <a:ea typeface="Merriweather"/>
                <a:cs typeface="FbBejerano Bold" panose="02020803050405020304" pitchFamily="18" charset="-79"/>
                <a:sym typeface="Merriweather"/>
              </a:rPr>
              <a:t> הָעֶבֶד הָעַמּוֹנִי, וְגֶשֶׁם הָעַרְבִי, </a:t>
            </a:r>
            <a:r>
              <a:rPr lang="he-IL" b="1" dirty="0">
                <a:solidFill>
                  <a:srgbClr val="3F374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FbBejerano Bold" panose="02020803050405020304" pitchFamily="18" charset="-79"/>
                <a:ea typeface="Merriweather"/>
                <a:cs typeface="FbBejerano Bold" panose="02020803050405020304" pitchFamily="18" charset="-79"/>
                <a:sym typeface="Merriweather"/>
              </a:rPr>
              <a:t>וַיַּלְעִגוּ לָנוּ, וַיִּבְזוּ עָלֵינוּ;"</a:t>
            </a:r>
            <a:endParaRPr lang="he-IL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FbBejerano Bold" panose="02020803050405020304" pitchFamily="18" charset="-79"/>
              <a:cs typeface="FbBejerano Bold" panose="02020803050405020304" pitchFamily="18" charset="-79"/>
            </a:endParaRPr>
          </a:p>
        </p:txBody>
      </p:sp>
      <p:sp>
        <p:nvSpPr>
          <p:cNvPr id="20" name="Google Shape;9205;p37">
            <a:extLst>
              <a:ext uri="{FF2B5EF4-FFF2-40B4-BE49-F238E27FC236}">
                <a16:creationId xmlns:a16="http://schemas.microsoft.com/office/drawing/2014/main" id="{CB9F9893-67A6-402F-90B3-6317B0E5FBCE}"/>
              </a:ext>
            </a:extLst>
          </p:cNvPr>
          <p:cNvSpPr txBox="1">
            <a:spLocks/>
          </p:cNvSpPr>
          <p:nvPr/>
        </p:nvSpPr>
        <p:spPr>
          <a:xfrm>
            <a:off x="3264396" y="1948834"/>
            <a:ext cx="1549550" cy="76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742"/>
              </a:buClr>
              <a:buSzPts val="2800"/>
              <a:buFont typeface="Merriweather"/>
              <a:buNone/>
              <a:tabLst/>
              <a:defRPr/>
            </a:pPr>
            <a:r>
              <a:rPr lang="he-IL" sz="1800" b="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Organy" pitchFamily="2" charset="-79"/>
              </a:rPr>
              <a:t>שלב 2 </a:t>
            </a:r>
            <a:br>
              <a:rPr lang="he-IL" sz="1800" b="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Organy" pitchFamily="2" charset="-79"/>
              </a:rPr>
            </a:br>
            <a:r>
              <a:rPr lang="he-IL" sz="1800" b="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Organy" pitchFamily="2" charset="-79"/>
              </a:rPr>
              <a:t>הפרעה ברמה מילולית. הכעס והזלזול גוברים</a:t>
            </a:r>
          </a:p>
        </p:txBody>
      </p:sp>
      <p:sp>
        <p:nvSpPr>
          <p:cNvPr id="21" name="Google Shape;9191;p37">
            <a:extLst>
              <a:ext uri="{FF2B5EF4-FFF2-40B4-BE49-F238E27FC236}">
                <a16:creationId xmlns:a16="http://schemas.microsoft.com/office/drawing/2014/main" id="{EB0E0A6D-EB75-40E4-8221-25A0B2094B7B}"/>
              </a:ext>
            </a:extLst>
          </p:cNvPr>
          <p:cNvSpPr txBox="1"/>
          <p:nvPr/>
        </p:nvSpPr>
        <p:spPr>
          <a:xfrm>
            <a:off x="3074589" y="3621835"/>
            <a:ext cx="1725527" cy="1072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1"/>
            <a:r>
              <a:rPr lang="he-IL" sz="1600" b="1" dirty="0">
                <a:solidFill>
                  <a:srgbClr val="3F3742"/>
                </a:solidFill>
                <a:latin typeface="FbKapriza Regular" panose="02020603050405020304" pitchFamily="18" charset="-79"/>
                <a:cs typeface="Organy" pitchFamily="2" charset="-79"/>
                <a:sym typeface="Merriweather"/>
              </a:rPr>
              <a:t>פרק ג', לג-לה</a:t>
            </a:r>
          </a:p>
          <a:p>
            <a:pPr algn="r" rtl="1"/>
            <a:r>
              <a:rPr lang="he-IL" b="1" dirty="0">
                <a:solidFill>
                  <a:srgbClr val="3F3742"/>
                </a:solidFill>
                <a:latin typeface="FbBejerano Bold" panose="02020803050405020304" pitchFamily="18" charset="-79"/>
                <a:ea typeface="Merriweather"/>
                <a:cs typeface="FbBejerano Bold" panose="02020803050405020304" pitchFamily="18" charset="-79"/>
                <a:sym typeface="Merriweather"/>
              </a:rPr>
              <a:t>"וַיְהִי כַּאֲשֶׁר שָׁמַע </a:t>
            </a:r>
            <a:r>
              <a:rPr lang="he-IL" b="1" dirty="0" err="1">
                <a:solidFill>
                  <a:srgbClr val="3F3742"/>
                </a:solidFill>
                <a:latin typeface="FbBejerano Bold" panose="02020803050405020304" pitchFamily="18" charset="-79"/>
                <a:ea typeface="Merriweather"/>
                <a:cs typeface="FbBejerano Bold" panose="02020803050405020304" pitchFamily="18" charset="-79"/>
                <a:sym typeface="Merriweather"/>
              </a:rPr>
              <a:t>סַנְבַלַּט</a:t>
            </a:r>
            <a:r>
              <a:rPr lang="he-IL" b="1" dirty="0">
                <a:solidFill>
                  <a:srgbClr val="3F3742"/>
                </a:solidFill>
                <a:latin typeface="FbBejerano Bold" panose="02020803050405020304" pitchFamily="18" charset="-79"/>
                <a:ea typeface="Merriweather"/>
                <a:cs typeface="FbBejerano Bold" panose="02020803050405020304" pitchFamily="18" charset="-79"/>
                <a:sym typeface="Merriweather"/>
              </a:rPr>
              <a:t> כִּי אֲנַחְנוּ בוֹנִים אֶת הַחוֹמָה,</a:t>
            </a:r>
          </a:p>
          <a:p>
            <a:pPr algn="r" rtl="1"/>
            <a:r>
              <a:rPr lang="he-IL" b="1" dirty="0">
                <a:solidFill>
                  <a:srgbClr val="3F3742"/>
                </a:solidFill>
                <a:latin typeface="FbBejerano Bold" panose="02020803050405020304" pitchFamily="18" charset="-79"/>
                <a:ea typeface="Merriweather"/>
                <a:cs typeface="FbBejerano Bold" panose="02020803050405020304" pitchFamily="18" charset="-79"/>
                <a:sym typeface="Merriweather"/>
              </a:rPr>
              <a:t> </a:t>
            </a:r>
            <a:r>
              <a:rPr lang="he-IL" b="1" dirty="0" err="1">
                <a:solidFill>
                  <a:srgbClr val="3F374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FbBejerano Bold" panose="02020803050405020304" pitchFamily="18" charset="-79"/>
                <a:ea typeface="Merriweather"/>
                <a:cs typeface="FbBejerano Bold" panose="02020803050405020304" pitchFamily="18" charset="-79"/>
                <a:sym typeface="Merriweather"/>
              </a:rPr>
              <a:t>וַיִּחַר</a:t>
            </a:r>
            <a:r>
              <a:rPr lang="he-IL" b="1" dirty="0">
                <a:solidFill>
                  <a:srgbClr val="3F374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FbBejerano Bold" panose="02020803050405020304" pitchFamily="18" charset="-79"/>
                <a:ea typeface="Merriweather"/>
                <a:cs typeface="FbBejerano Bold" panose="02020803050405020304" pitchFamily="18" charset="-79"/>
                <a:sym typeface="Merriweather"/>
              </a:rPr>
              <a:t> לוֹ וַיִּכְעַס הַרְבֵּה וַיַּלְעֵג </a:t>
            </a:r>
          </a:p>
          <a:p>
            <a:pPr algn="r" rtl="1"/>
            <a:r>
              <a:rPr lang="he-IL" b="1" dirty="0">
                <a:solidFill>
                  <a:srgbClr val="3F3742"/>
                </a:solidFill>
                <a:latin typeface="FbBejerano Bold" panose="02020803050405020304" pitchFamily="18" charset="-79"/>
                <a:ea typeface="Merriweather"/>
                <a:cs typeface="FbBejerano Bold" panose="02020803050405020304" pitchFamily="18" charset="-79"/>
                <a:sym typeface="Merriweather"/>
              </a:rPr>
              <a:t>עַל הַיְּהוּדִים..."</a:t>
            </a:r>
            <a:endParaRPr sz="1100" b="1" dirty="0">
              <a:solidFill>
                <a:srgbClr val="3F3742"/>
              </a:solidFill>
              <a:latin typeface="FbBejerano Bold" panose="02020803050405020304" pitchFamily="18" charset="-79"/>
              <a:ea typeface="Merriweather"/>
              <a:cs typeface="FbBejerano Bold" panose="02020803050405020304" pitchFamily="18" charset="-79"/>
              <a:sym typeface="Merriweather"/>
            </a:endParaRPr>
          </a:p>
        </p:txBody>
      </p:sp>
      <p:sp>
        <p:nvSpPr>
          <p:cNvPr id="22" name="Google Shape;9205;p37">
            <a:extLst>
              <a:ext uri="{FF2B5EF4-FFF2-40B4-BE49-F238E27FC236}">
                <a16:creationId xmlns:a16="http://schemas.microsoft.com/office/drawing/2014/main" id="{F63440F2-8319-40F0-9D91-CA95737A9DB5}"/>
              </a:ext>
            </a:extLst>
          </p:cNvPr>
          <p:cNvSpPr txBox="1">
            <a:spLocks/>
          </p:cNvSpPr>
          <p:nvPr/>
        </p:nvSpPr>
        <p:spPr>
          <a:xfrm>
            <a:off x="854360" y="1994583"/>
            <a:ext cx="1549550" cy="76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742"/>
              </a:buClr>
              <a:buSzPts val="2800"/>
              <a:buFont typeface="Merriweather"/>
              <a:buNone/>
              <a:tabLst/>
              <a:defRPr/>
            </a:pPr>
            <a:r>
              <a:rPr lang="he-IL" sz="1800" b="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Organy" pitchFamily="2" charset="-79"/>
              </a:rPr>
              <a:t>שלב 3 </a:t>
            </a:r>
            <a:br>
              <a:rPr lang="he-IL" sz="1800" b="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Organy" pitchFamily="2" charset="-79"/>
              </a:rPr>
            </a:br>
            <a:r>
              <a:rPr lang="he-IL" sz="1800" b="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Organy" pitchFamily="2" charset="-79"/>
              </a:rPr>
              <a:t>רצון לפגוע פיזית בבוני החומה</a:t>
            </a:r>
            <a:r>
              <a:rPr lang="he-IL" sz="1800" b="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Organy" pitchFamily="2" charset="-79"/>
              </a:rPr>
              <a:t>. </a:t>
            </a:r>
          </a:p>
        </p:txBody>
      </p:sp>
      <p:sp>
        <p:nvSpPr>
          <p:cNvPr id="23" name="Google Shape;9191;p37">
            <a:extLst>
              <a:ext uri="{FF2B5EF4-FFF2-40B4-BE49-F238E27FC236}">
                <a16:creationId xmlns:a16="http://schemas.microsoft.com/office/drawing/2014/main" id="{72F623AB-C58F-4011-988F-FEF0F3C1C480}"/>
              </a:ext>
            </a:extLst>
          </p:cNvPr>
          <p:cNvSpPr txBox="1"/>
          <p:nvPr/>
        </p:nvSpPr>
        <p:spPr>
          <a:xfrm>
            <a:off x="720394" y="3559966"/>
            <a:ext cx="1725527" cy="1072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1"/>
            <a:r>
              <a:rPr lang="he-IL" sz="1600" b="1" dirty="0">
                <a:solidFill>
                  <a:srgbClr val="3F3742"/>
                </a:solidFill>
                <a:latin typeface="FbKapriza Regular" panose="02020603050405020304" pitchFamily="18" charset="-79"/>
                <a:cs typeface="Organy" pitchFamily="2" charset="-79"/>
                <a:sym typeface="Merriweather"/>
              </a:rPr>
              <a:t>פרק ד', א-ב</a:t>
            </a:r>
          </a:p>
          <a:p>
            <a:pPr algn="r" rtl="1"/>
            <a:r>
              <a:rPr lang="he-IL" b="1" dirty="0">
                <a:solidFill>
                  <a:srgbClr val="3F3742"/>
                </a:solidFill>
                <a:latin typeface="FbBejerano Bold" panose="02020803050405020304" pitchFamily="18" charset="-79"/>
                <a:ea typeface="Merriweather"/>
                <a:cs typeface="FbBejerano Bold" panose="02020803050405020304" pitchFamily="18" charset="-79"/>
                <a:sym typeface="Merriweather"/>
              </a:rPr>
              <a:t>"וַיִּקְשְׁרוּ כֻלּם יַחְדּו לָבוֹא </a:t>
            </a:r>
            <a:r>
              <a:rPr lang="he-IL" b="1" dirty="0" err="1">
                <a:solidFill>
                  <a:srgbClr val="3F3742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FbBejerano Bold" panose="02020803050405020304" pitchFamily="18" charset="-79"/>
                <a:cs typeface="FbBejerano Bold" panose="02020803050405020304" pitchFamily="18" charset="-79"/>
                <a:sym typeface="Merriweather"/>
              </a:rPr>
              <a:t>לְהִלּחֵם</a:t>
            </a:r>
            <a:r>
              <a:rPr lang="he-IL" b="1" dirty="0">
                <a:solidFill>
                  <a:srgbClr val="3F3742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FbBejerano Bold" panose="02020803050405020304" pitchFamily="18" charset="-79"/>
                <a:ea typeface="Merriweather"/>
                <a:cs typeface="FbBejerano Bold" panose="02020803050405020304" pitchFamily="18" charset="-79"/>
                <a:sym typeface="Merriweather"/>
              </a:rPr>
              <a:t> </a:t>
            </a:r>
            <a:r>
              <a:rPr lang="he-IL" b="1" dirty="0">
                <a:solidFill>
                  <a:srgbClr val="3F3742"/>
                </a:solidFill>
                <a:latin typeface="FbBejerano Bold" panose="02020803050405020304" pitchFamily="18" charset="-79"/>
                <a:ea typeface="Merriweather"/>
                <a:cs typeface="FbBejerano Bold" panose="02020803050405020304" pitchFamily="18" charset="-79"/>
                <a:sym typeface="Merriweather"/>
              </a:rPr>
              <a:t>בִּירוּשׁלִָם וְלַעֲשׂוֹת לוֹ תּוֹעָה"</a:t>
            </a:r>
            <a:endParaRPr sz="1100" b="1" dirty="0">
              <a:solidFill>
                <a:srgbClr val="3F3742"/>
              </a:solidFill>
              <a:latin typeface="FbBejerano Bold" panose="02020803050405020304" pitchFamily="18" charset="-79"/>
              <a:ea typeface="Merriweather"/>
              <a:cs typeface="FbBejerano Bold" panose="02020803050405020304" pitchFamily="18" charset="-79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41020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4" grpId="0" animBg="1"/>
      <p:bldP spid="18" grpId="0"/>
      <p:bldP spid="5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8B550B-CF5F-4F69-8DFD-BE5C2296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285275"/>
            <a:ext cx="7717500" cy="572700"/>
          </a:xfrm>
        </p:spPr>
        <p:txBody>
          <a:bodyPr/>
          <a:lstStyle/>
          <a:p>
            <a:pPr algn="ctr" rtl="1"/>
            <a:r>
              <a:rPr lang="he-IL" sz="32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נחמיה פרק ד':</a:t>
            </a: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67B33B74-3964-4893-9349-A0CD29BF6355}"/>
              </a:ext>
            </a:extLst>
          </p:cNvPr>
          <p:cNvGraphicFramePr>
            <a:graphicFrameLocks noGrp="1"/>
          </p:cNvGraphicFramePr>
          <p:nvPr/>
        </p:nvGraphicFramePr>
        <p:xfrm>
          <a:off x="988295" y="1012401"/>
          <a:ext cx="7039429" cy="3575645"/>
        </p:xfrm>
        <a:graphic>
          <a:graphicData uri="http://schemas.openxmlformats.org/drawingml/2006/table">
            <a:tbl>
              <a:tblPr firstRow="1" firstCol="1" bandRow="1"/>
              <a:tblGrid>
                <a:gridCol w="1016001">
                  <a:extLst>
                    <a:ext uri="{9D8B030D-6E8A-4147-A177-3AD203B41FA5}">
                      <a16:colId xmlns:a16="http://schemas.microsoft.com/office/drawing/2014/main" val="3702994486"/>
                    </a:ext>
                  </a:extLst>
                </a:gridCol>
                <a:gridCol w="6023428">
                  <a:extLst>
                    <a:ext uri="{9D8B030D-6E8A-4147-A177-3AD203B41FA5}">
                      <a16:colId xmlns:a16="http://schemas.microsoft.com/office/drawing/2014/main" val="3766548070"/>
                    </a:ext>
                  </a:extLst>
                </a:gridCol>
              </a:tblGrid>
              <a:tr h="131805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Optmum" pitchFamily="2" charset="-79"/>
                        </a:rPr>
                        <a:t>קשר הצרים כנגד הבונים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e-I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Optmum" pitchFamily="2" charset="-79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Optmum" pitchFamily="2" charset="-79"/>
                        </a:rPr>
                        <a:t>ותגובת הבונים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Optmum" pitchFamily="2" charset="-79"/>
                      </a:endParaRPr>
                    </a:p>
                  </a:txBody>
                  <a:tcPr marL="6664" marR="6664" marT="6664" marB="6664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(א) וַיְהִי כַאֲשֶׁר שָׁמַע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סַנְבַלַּט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וְטוֹבִיָּה וְהָעַרְבִים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וְהָעַמֹּנִים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וְהָאַשְׁדּוֹדִים כִּי עָלְתָה אֲרוּכָה לְחֹמוֹת יְרוּשָׁלִַם כִּי הֵחֵלּוּ הַפְּרֻצִים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לְהִסָּתֵם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וַיִּחַר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לָהֶם מְאֹד: (ב) וַיִּקְשְׁרוּ כֻלָּם יַחְדָּו לָבוֹא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לְהִלָּחֵם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בִּירוּשָׁלִָם וְלַעֲשׂוֹת לוֹ תּוֹעָה</a:t>
                      </a: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(ג) וַנִּתְפַּלֵּל אֶל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אֱלֹהֵינו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ּ וַנַּעֲמִיד מִשְׁמָר עֲלֵיהֶם יוֹמָם וָלַיְלָה מִפְּנֵיהֶם</a:t>
                      </a: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(ד) וַיֹּאמֶר יְהוּדָה כָּשַׁל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כֹּח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ַ הַסַּבָּל וְהֶעָפָר הַרְבֵּה וַאֲנַחְנוּ לֹא נוּכַל לִבְנוֹת בַּחוֹמָה</a:t>
                      </a: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(ה) וַיֹּאמְרוּ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צָרֵינו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ּ לֹא יֵדְעוּ וְלֹא יִרְאוּ עַד אֲשֶׁר נָבוֹא אֶל תּוֹכָם וַהֲרַגְנוּם וְהִשְׁבַּתְנוּ אֶת הַמְּלָאכָה: (ו) וַיְהִי כַּאֲשֶׁר בָּאוּ הַיְּהוּדִים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הַיֹּשְׁבִים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אֶצְלָם וַיֹּאמְרוּ לָנוּ עֶשֶׂר פְּעָמִים מִכָּל </a:t>
                      </a:r>
                      <a:r>
                        <a:rPr lang="he-IL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הַמְּקֹמוֹת</a:t>
                      </a:r>
                      <a:r>
                        <a:rPr lang="he-IL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אֲשֶׁר תָּשׁוּבוּ עָלֵינוּ</a:t>
                      </a: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4" marR="6664" marT="6664" marB="666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634791"/>
                  </a:ext>
                </a:extLst>
              </a:tr>
              <a:tr h="214042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Optmum" pitchFamily="2" charset="-79"/>
                        </a:rPr>
                        <a:t>התארגנות בוני החומה בהנהגת נחמיה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Optmum" pitchFamily="2" charset="-79"/>
                      </a:endParaRPr>
                    </a:p>
                  </a:txBody>
                  <a:tcPr marL="6664" marR="6664" marT="6664" marB="666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(ז) וָאַעֲמִיד מִתַּחְתְּיּוֹת לַמָּקוֹם מֵאַחֲרֵי לַחוֹמָה בַּצְּחִיחִים וָאַעֲמִיד אֶת הָעָם לְמִשְׁפָּחוֹת עִם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חַרְבֹתֵיהֶם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רָמְחֵיהֶם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וְקַשְּׁתֹתֵיהֶם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: (ח)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וָאֵרֶא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וָאָקוּם וָאֹמַר אֶל הַחֹרִים וְאֶל הַסְּגָנִים וְאֶל יֶתֶר הָעָם אַל תִּירְאוּ מִפְּנֵיהֶם אֶת אֲדֹנָי הַגָּדוֹל וְהַנּוֹרָא זְכֹרוּ וְהִלָּחֲמוּ עַל אֲחֵיכֶם בְּנֵיכֶם וּבְנֹתֵיכֶם נְשֵׁיכֶם וּבָתֵּיכֶם: פ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(ט) וַיְהִי כַּאֲשֶׁר שָׁמְעוּ אוֹיְבֵינוּ כִּי נוֹדַע לָנוּ וַיָּפֶר הָא-להים אֶת עֲצָתָם וַנָּשָׁב כֻּלָּנוּ אֶל הַחוֹמָה אִישׁ אֶל מְלַאכְתּוֹ: (י) וַיְהִי מִן הַיּוֹם הַהוּא חֲצִי נְעָרַי עֹשִׂים בַּמְּלָאכָה וְחֶצְיָם מַחֲזִיקִים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וְהָרְמָחִים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הַמָּגִנִּים וְהַקְּשָׁתוֹת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וְהַשִּׁרְיֹנִים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וְהַשָּׂרִים אַחֲרֵי כָּל בֵּית יְהוּדָה: (יא) הַבּוֹנִים בַּחוֹמָה וְהַנֹּשְׂאִים בַּסֶּבֶל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עֹמְשִׂים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בְּאַחַת יָדוֹ עֹשֶׂה בַמְּלָאכָה וְאַחַת מַחֲזֶקֶת הַשָּׁלַח: (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יב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) וְהַבּוֹנִים אִישׁ חַרְבּוֹ אֲסוּרִים עַל מָתְנָיו וּבוֹנִים וְהַתּוֹקֵעַ בַּשּׁוֹפָר אֶצְלִי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(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יג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) וָאֹמַר אֶל הַחֹרִים וְאֶל הַסְּגָנִים וְאֶל יֶתֶר הָעָם הַמְּלָאכָה הַרְבֵּה וּרְחָבָה וַאֲנַחְנוּ נִפְרָדִים עַל הַחוֹמָה רְחוֹקִים אִישׁ מֵאָחִיו: (יד) בִּמְקוֹם אֲשֶׁר תִּשְׁמְעוּ אֶת קוֹל הַשּׁוֹפָר שָׁמָּה תִּקָּבְצוּ אֵלֵינוּ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אֱלֹהֵינו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ּ יִלָּחֶם לָנוּ: (טו) וַאֲנַחְנוּ עֹשִׂים בַּמְּלָאכָה וְחֶצְיָם מַחֲזִיקִים 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בָּרְמָחִים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 מֵעֲלוֹת הַשַּׁחַר עַד צֵאת הַכּוֹכָבִים: (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טז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) גַּם בָּעֵת הַהִיא אָמַרְתִּי לָעָם אִישׁ וְנַעֲרוֹ יָלִינוּ בְּתוֹךְ יְרוּשָׁלִָם וְהָיוּ לָנוּ הַלַּיְלָה מִשְׁמָר וְהַיּוֹם מְלָאכָה: (</a:t>
                      </a:r>
                      <a:r>
                        <a:rPr lang="he-IL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יז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sha" panose="020B0502040204020203" pitchFamily="34" charset="-79"/>
                        </a:rPr>
                        <a:t>) וְאֵין אֲנִי וְאַחַי וּנְעָרַי וְאַנְשֵׁי הַמִּשְׁמָר אֲשֶׁר אַחֲרַי אֵין אֲנַחְנוּ פֹשְׁטִים בְּגָדֵינוּ אִישׁ שִׁלְחוֹ הַמָּיִם: ס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4" marR="6664" marT="6664" marB="6664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545421"/>
                  </a:ext>
                </a:extLst>
              </a:tr>
            </a:tbl>
          </a:graphicData>
        </a:graphic>
      </p:graphicFrame>
      <p:sp>
        <p:nvSpPr>
          <p:cNvPr id="17" name="Google Shape;399;p36">
            <a:extLst>
              <a:ext uri="{FF2B5EF4-FFF2-40B4-BE49-F238E27FC236}">
                <a16:creationId xmlns:a16="http://schemas.microsoft.com/office/drawing/2014/main" id="{E3EFA6A8-8AC2-4400-9708-53959AC01142}"/>
              </a:ext>
            </a:extLst>
          </p:cNvPr>
          <p:cNvSpPr/>
          <p:nvPr/>
        </p:nvSpPr>
        <p:spPr>
          <a:xfrm>
            <a:off x="8040494" y="630737"/>
            <a:ext cx="249015" cy="454476"/>
          </a:xfrm>
          <a:prstGeom prst="flowChartOffpageConnector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99;p36">
            <a:extLst>
              <a:ext uri="{FF2B5EF4-FFF2-40B4-BE49-F238E27FC236}">
                <a16:creationId xmlns:a16="http://schemas.microsoft.com/office/drawing/2014/main" id="{5959AA0C-F98F-48A4-AE0D-32039B525A2D}"/>
              </a:ext>
            </a:extLst>
          </p:cNvPr>
          <p:cNvSpPr/>
          <p:nvPr/>
        </p:nvSpPr>
        <p:spPr>
          <a:xfrm>
            <a:off x="8711188" y="630737"/>
            <a:ext cx="249015" cy="454476"/>
          </a:xfrm>
          <a:prstGeom prst="flowChartOffpageConnector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99;p36">
            <a:extLst>
              <a:ext uri="{FF2B5EF4-FFF2-40B4-BE49-F238E27FC236}">
                <a16:creationId xmlns:a16="http://schemas.microsoft.com/office/drawing/2014/main" id="{9A9D4135-A3A3-431F-A01A-B85D79DE6F69}"/>
              </a:ext>
            </a:extLst>
          </p:cNvPr>
          <p:cNvSpPr/>
          <p:nvPr/>
        </p:nvSpPr>
        <p:spPr>
          <a:xfrm>
            <a:off x="8375841" y="630737"/>
            <a:ext cx="249015" cy="454476"/>
          </a:xfrm>
          <a:prstGeom prst="flowChartOffpageConnector">
            <a:avLst/>
          </a:prstGeom>
          <a:solidFill>
            <a:srgbClr val="E2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EC226FF6-7AF7-4563-BE1D-1CA1E2BB9A66}"/>
              </a:ext>
            </a:extLst>
          </p:cNvPr>
          <p:cNvCxnSpPr/>
          <p:nvPr/>
        </p:nvCxnSpPr>
        <p:spPr>
          <a:xfrm flipH="1">
            <a:off x="5827486" y="571625"/>
            <a:ext cx="321904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AC27837D-5C74-4716-8215-0EA4D5DD3D12}"/>
              </a:ext>
            </a:extLst>
          </p:cNvPr>
          <p:cNvCxnSpPr/>
          <p:nvPr/>
        </p:nvCxnSpPr>
        <p:spPr>
          <a:xfrm flipH="1">
            <a:off x="5827485" y="623480"/>
            <a:ext cx="3219049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oogle Shape;487;p39">
            <a:extLst>
              <a:ext uri="{FF2B5EF4-FFF2-40B4-BE49-F238E27FC236}">
                <a16:creationId xmlns:a16="http://schemas.microsoft.com/office/drawing/2014/main" id="{58B3A865-77F7-4FD4-B14B-94D0B09BE3ED}"/>
              </a:ext>
            </a:extLst>
          </p:cNvPr>
          <p:cNvGrpSpPr/>
          <p:nvPr/>
        </p:nvGrpSpPr>
        <p:grpSpPr>
          <a:xfrm>
            <a:off x="4132709" y="4788925"/>
            <a:ext cx="750600" cy="138600"/>
            <a:chOff x="4196725" y="3080813"/>
            <a:chExt cx="750600" cy="138600"/>
          </a:xfrm>
        </p:grpSpPr>
        <p:sp>
          <p:nvSpPr>
            <p:cNvPr id="24" name="Google Shape;488;p39">
              <a:extLst>
                <a:ext uri="{FF2B5EF4-FFF2-40B4-BE49-F238E27FC236}">
                  <a16:creationId xmlns:a16="http://schemas.microsoft.com/office/drawing/2014/main" id="{671FB7F6-80F6-4697-A327-7A0554B2EBA7}"/>
                </a:ext>
              </a:extLst>
            </p:cNvPr>
            <p:cNvSpPr/>
            <p:nvPr/>
          </p:nvSpPr>
          <p:spPr>
            <a:xfrm>
              <a:off x="4196725" y="3080813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89;p39">
              <a:extLst>
                <a:ext uri="{FF2B5EF4-FFF2-40B4-BE49-F238E27FC236}">
                  <a16:creationId xmlns:a16="http://schemas.microsoft.com/office/drawing/2014/main" id="{7E7682EF-B371-4572-8374-1441A2E3DC13}"/>
                </a:ext>
              </a:extLst>
            </p:cNvPr>
            <p:cNvSpPr/>
            <p:nvPr/>
          </p:nvSpPr>
          <p:spPr>
            <a:xfrm>
              <a:off x="4502725" y="3080813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90;p39">
              <a:extLst>
                <a:ext uri="{FF2B5EF4-FFF2-40B4-BE49-F238E27FC236}">
                  <a16:creationId xmlns:a16="http://schemas.microsoft.com/office/drawing/2014/main" id="{052E8525-D204-417B-A25C-32F5750E7E93}"/>
                </a:ext>
              </a:extLst>
            </p:cNvPr>
            <p:cNvSpPr/>
            <p:nvPr/>
          </p:nvSpPr>
          <p:spPr>
            <a:xfrm>
              <a:off x="4808725" y="3080813"/>
              <a:ext cx="138600" cy="138600"/>
            </a:xfrm>
            <a:prstGeom prst="diamond">
              <a:avLst/>
            </a:prstGeom>
            <a:solidFill>
              <a:srgbClr val="61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מלבן: פינות מעוגלות 26">
            <a:extLst>
              <a:ext uri="{FF2B5EF4-FFF2-40B4-BE49-F238E27FC236}">
                <a16:creationId xmlns:a16="http://schemas.microsoft.com/office/drawing/2014/main" id="{4B4E8C07-5F5F-4E8A-84B1-79E643D935A8}"/>
              </a:ext>
            </a:extLst>
          </p:cNvPr>
          <p:cNvSpPr/>
          <p:nvPr/>
        </p:nvSpPr>
        <p:spPr>
          <a:xfrm>
            <a:off x="2044770" y="1433316"/>
            <a:ext cx="5995724" cy="99057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625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859;p31">
            <a:extLst>
              <a:ext uri="{FF2B5EF4-FFF2-40B4-BE49-F238E27FC236}">
                <a16:creationId xmlns:a16="http://schemas.microsoft.com/office/drawing/2014/main" id="{D14571FE-DF9E-40E1-AB96-A731720BB60E}"/>
              </a:ext>
            </a:extLst>
          </p:cNvPr>
          <p:cNvGrpSpPr/>
          <p:nvPr/>
        </p:nvGrpSpPr>
        <p:grpSpPr>
          <a:xfrm rot="309845">
            <a:off x="2509250" y="2513178"/>
            <a:ext cx="1512364" cy="325368"/>
            <a:chOff x="4345425" y="2175475"/>
            <a:chExt cx="800750" cy="176025"/>
          </a:xfrm>
          <a:solidFill>
            <a:srgbClr val="FF8837"/>
          </a:solidFill>
        </p:grpSpPr>
        <p:sp>
          <p:nvSpPr>
            <p:cNvPr id="26" name="Google Shape;860;p31">
              <a:extLst>
                <a:ext uri="{FF2B5EF4-FFF2-40B4-BE49-F238E27FC236}">
                  <a16:creationId xmlns:a16="http://schemas.microsoft.com/office/drawing/2014/main" id="{5BC68CF5-A3EA-4AA8-B8A0-0D748AE20D38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Google Shape;861;p31">
              <a:extLst>
                <a:ext uri="{FF2B5EF4-FFF2-40B4-BE49-F238E27FC236}">
                  <a16:creationId xmlns:a16="http://schemas.microsoft.com/office/drawing/2014/main" id="{71F9BE31-B200-4B3A-9574-2CE418E75DD3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" name="Google Shape;859;p31">
            <a:extLst>
              <a:ext uri="{FF2B5EF4-FFF2-40B4-BE49-F238E27FC236}">
                <a16:creationId xmlns:a16="http://schemas.microsoft.com/office/drawing/2014/main" id="{8EEF64A4-D611-41C6-BB43-340045E9B4D5}"/>
              </a:ext>
            </a:extLst>
          </p:cNvPr>
          <p:cNvGrpSpPr/>
          <p:nvPr/>
        </p:nvGrpSpPr>
        <p:grpSpPr>
          <a:xfrm rot="784006">
            <a:off x="5657379" y="2494768"/>
            <a:ext cx="918052" cy="325368"/>
            <a:chOff x="4345425" y="2175475"/>
            <a:chExt cx="800750" cy="176025"/>
          </a:xfrm>
          <a:solidFill>
            <a:srgbClr val="FF8837"/>
          </a:solidFill>
        </p:grpSpPr>
        <p:sp>
          <p:nvSpPr>
            <p:cNvPr id="20" name="Google Shape;860;p31">
              <a:extLst>
                <a:ext uri="{FF2B5EF4-FFF2-40B4-BE49-F238E27FC236}">
                  <a16:creationId xmlns:a16="http://schemas.microsoft.com/office/drawing/2014/main" id="{AB97F200-FB9F-47E0-B892-EE12018563E1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Google Shape;861;p31">
              <a:extLst>
                <a:ext uri="{FF2B5EF4-FFF2-40B4-BE49-F238E27FC236}">
                  <a16:creationId xmlns:a16="http://schemas.microsoft.com/office/drawing/2014/main" id="{1FC97B17-45E8-42C5-9E87-017327EB70F4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" name="Google Shape;859;p31">
            <a:extLst>
              <a:ext uri="{FF2B5EF4-FFF2-40B4-BE49-F238E27FC236}">
                <a16:creationId xmlns:a16="http://schemas.microsoft.com/office/drawing/2014/main" id="{F0E2F555-713E-4224-A8B1-68421E928AC1}"/>
              </a:ext>
            </a:extLst>
          </p:cNvPr>
          <p:cNvGrpSpPr/>
          <p:nvPr/>
        </p:nvGrpSpPr>
        <p:grpSpPr>
          <a:xfrm rot="784006">
            <a:off x="6801575" y="2064623"/>
            <a:ext cx="889480" cy="325368"/>
            <a:chOff x="4345425" y="2175475"/>
            <a:chExt cx="800750" cy="176025"/>
          </a:xfrm>
          <a:solidFill>
            <a:schemeClr val="accent6">
              <a:lumMod val="75000"/>
            </a:schemeClr>
          </a:solidFill>
        </p:grpSpPr>
        <p:sp>
          <p:nvSpPr>
            <p:cNvPr id="23" name="Google Shape;860;p31">
              <a:extLst>
                <a:ext uri="{FF2B5EF4-FFF2-40B4-BE49-F238E27FC236}">
                  <a16:creationId xmlns:a16="http://schemas.microsoft.com/office/drawing/2014/main" id="{F82CD0DF-D378-4844-96B4-B7BABC0AD7F8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861;p31">
              <a:extLst>
                <a:ext uri="{FF2B5EF4-FFF2-40B4-BE49-F238E27FC236}">
                  <a16:creationId xmlns:a16="http://schemas.microsoft.com/office/drawing/2014/main" id="{DFC028FC-5B41-4F2D-BDE3-4F61403E54A8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" name="Google Shape;859;p31">
            <a:extLst>
              <a:ext uri="{FF2B5EF4-FFF2-40B4-BE49-F238E27FC236}">
                <a16:creationId xmlns:a16="http://schemas.microsoft.com/office/drawing/2014/main" id="{FE805154-5261-415F-8A99-D5E4EB1DAA90}"/>
              </a:ext>
            </a:extLst>
          </p:cNvPr>
          <p:cNvGrpSpPr/>
          <p:nvPr/>
        </p:nvGrpSpPr>
        <p:grpSpPr>
          <a:xfrm rot="784006">
            <a:off x="6918979" y="1647506"/>
            <a:ext cx="691271" cy="325368"/>
            <a:chOff x="4345425" y="2175475"/>
            <a:chExt cx="800750" cy="176025"/>
          </a:xfrm>
          <a:solidFill>
            <a:srgbClr val="B2BC64"/>
          </a:solidFill>
        </p:grpSpPr>
        <p:sp>
          <p:nvSpPr>
            <p:cNvPr id="15" name="Google Shape;860;p31">
              <a:extLst>
                <a:ext uri="{FF2B5EF4-FFF2-40B4-BE49-F238E27FC236}">
                  <a16:creationId xmlns:a16="http://schemas.microsoft.com/office/drawing/2014/main" id="{35CB328B-CBC5-41DF-B7B2-FD4A561F40A1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Google Shape;861;p31">
              <a:extLst>
                <a:ext uri="{FF2B5EF4-FFF2-40B4-BE49-F238E27FC236}">
                  <a16:creationId xmlns:a16="http://schemas.microsoft.com/office/drawing/2014/main" id="{8040CF43-2E41-4062-B801-60E092602134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98" name="Google Shape;398;p36"/>
          <p:cNvSpPr/>
          <p:nvPr/>
        </p:nvSpPr>
        <p:spPr>
          <a:xfrm>
            <a:off x="1558014" y="557925"/>
            <a:ext cx="409500" cy="894900"/>
          </a:xfrm>
          <a:prstGeom prst="flowChartOffpageConnector">
            <a:avLst/>
          </a:prstGeom>
          <a:solidFill>
            <a:srgbClr val="615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6"/>
          <p:cNvSpPr/>
          <p:nvPr/>
        </p:nvSpPr>
        <p:spPr>
          <a:xfrm>
            <a:off x="7176486" y="557925"/>
            <a:ext cx="409500" cy="894900"/>
          </a:xfrm>
          <a:prstGeom prst="flowChartOffpageConnector">
            <a:avLst/>
          </a:prstGeom>
          <a:solidFill>
            <a:srgbClr val="E2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6"/>
          <p:cNvSpPr txBox="1">
            <a:spLocks noGrp="1"/>
          </p:cNvSpPr>
          <p:nvPr>
            <p:ph type="title"/>
          </p:nvPr>
        </p:nvSpPr>
        <p:spPr>
          <a:xfrm>
            <a:off x="2359675" y="566036"/>
            <a:ext cx="4286100" cy="5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תגובת הבונים  </a:t>
            </a:r>
            <a:r>
              <a:rPr lang="he-IL" sz="20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" pitchFamily="2" charset="-79"/>
              </a:rPr>
              <a:t>ג-ו</a:t>
            </a:r>
            <a:endParaRPr sz="2800" dirty="0">
              <a:ln>
                <a:solidFill>
                  <a:schemeClr val="tx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Optmum" pitchFamily="2" charset="-79"/>
            </a:endParaRPr>
          </a:p>
        </p:txBody>
      </p:sp>
      <p:sp>
        <p:nvSpPr>
          <p:cNvPr id="402" name="Google Shape;402;p36"/>
          <p:cNvSpPr txBox="1">
            <a:spLocks noGrp="1"/>
          </p:cNvSpPr>
          <p:nvPr>
            <p:ph type="title" idx="2"/>
          </p:nvPr>
        </p:nvSpPr>
        <p:spPr>
          <a:xfrm>
            <a:off x="1730311" y="1452825"/>
            <a:ext cx="6089005" cy="17497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lnSpc>
                <a:spcPct val="150000"/>
              </a:lnSpc>
            </a:pPr>
            <a: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ג) וַנִּתְפַּלֵּל אֶל </a:t>
            </a:r>
            <a:r>
              <a:rPr lang="he-IL" sz="1800" dirty="0" err="1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אֱלֹהֵינו</a:t>
            </a:r>
            <a: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ּ,</a:t>
            </a:r>
            <a:b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</a:br>
            <a: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וַנַּעֲמִיד מִשְׁמָר עֲלֵיהֶם יוֹמָם וָלַיְלָה מִפְּנֵיהֶם:</a:t>
            </a:r>
            <a:b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</a:br>
            <a: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ד) וַיֹּאמֶר יְהוּדָה כָּשַׁל </a:t>
            </a:r>
            <a:r>
              <a:rPr lang="he-IL" sz="1800" dirty="0" err="1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כֹּח</a:t>
            </a:r>
            <a: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ַ הַסַּבָּל וְהֶעָפָר הַרְבֵּה וַאֲנַחְנוּ לֹא נוּכַל לִבְנוֹת בַּחוֹמָה:</a:t>
            </a:r>
            <a:b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</a:br>
            <a: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ה) וַיֹּאמְרוּ </a:t>
            </a:r>
            <a:r>
              <a:rPr lang="he-IL" sz="1800" dirty="0" err="1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צָרֵינו</a:t>
            </a:r>
            <a: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ּ לֹא יֵדְעוּ וְלֹא יִרְאוּ עַד אֲשֶׁר נָבוֹא אֶל תּוֹכָם וַהֲרַגְנוּם וְהִשְׁבַּתְנוּ אֶת הַמְּלָאכָה: </a:t>
            </a:r>
            <a:b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</a:br>
            <a: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(ו) וַיְהִי כַּאֲשֶׁר בָּאוּ הַיְּהוּדִים </a:t>
            </a:r>
            <a:r>
              <a:rPr lang="he-IL" sz="1800" dirty="0" err="1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הַיֹּשְׁבִים</a:t>
            </a:r>
            <a: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 אֶצְלָם וַיֹּאמְרוּ לָנוּ עֶשֶׂר פְּעָמִים מִכָּל </a:t>
            </a:r>
            <a:r>
              <a:rPr lang="he-IL" sz="1800" dirty="0" err="1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הַמְּקֹמוֹת</a:t>
            </a:r>
            <a: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 אֲשֶׁר תָּשׁוּבוּ עָלֵינוּ:</a:t>
            </a:r>
            <a:b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</a:br>
            <a:endParaRPr sz="11500" dirty="0">
              <a:solidFill>
                <a:schemeClr val="tx2">
                  <a:lumMod val="50000"/>
                </a:schemeClr>
              </a:solidFill>
              <a:latin typeface="FbBejerano Bold" panose="02020803050405020304" pitchFamily="18" charset="-79"/>
              <a:cs typeface="FbBejerano Bold" panose="02020803050405020304" pitchFamily="18" charset="-79"/>
            </a:endParaRPr>
          </a:p>
        </p:txBody>
      </p:sp>
      <p:sp>
        <p:nvSpPr>
          <p:cNvPr id="403" name="Google Shape;403;p36"/>
          <p:cNvSpPr/>
          <p:nvPr/>
        </p:nvSpPr>
        <p:spPr>
          <a:xfrm>
            <a:off x="4437005" y="4224994"/>
            <a:ext cx="138600" cy="138600"/>
          </a:xfrm>
          <a:prstGeom prst="diamond">
            <a:avLst/>
          </a:prstGeom>
          <a:solidFill>
            <a:srgbClr val="615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6"/>
          <p:cNvSpPr/>
          <p:nvPr/>
        </p:nvSpPr>
        <p:spPr>
          <a:xfrm>
            <a:off x="4636214" y="4224994"/>
            <a:ext cx="138600" cy="138600"/>
          </a:xfrm>
          <a:prstGeom prst="diamond">
            <a:avLst/>
          </a:prstGeom>
          <a:solidFill>
            <a:srgbClr val="615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6"/>
          <p:cNvSpPr/>
          <p:nvPr/>
        </p:nvSpPr>
        <p:spPr>
          <a:xfrm>
            <a:off x="4842097" y="4224994"/>
            <a:ext cx="138600" cy="138600"/>
          </a:xfrm>
          <a:prstGeom prst="diamond">
            <a:avLst/>
          </a:prstGeom>
          <a:solidFill>
            <a:srgbClr val="615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99;p36">
            <a:extLst>
              <a:ext uri="{FF2B5EF4-FFF2-40B4-BE49-F238E27FC236}">
                <a16:creationId xmlns:a16="http://schemas.microsoft.com/office/drawing/2014/main" id="{3BF0C5FB-2A2D-4632-978E-CF2D3D4C574C}"/>
              </a:ext>
            </a:extLst>
          </p:cNvPr>
          <p:cNvSpPr/>
          <p:nvPr/>
        </p:nvSpPr>
        <p:spPr>
          <a:xfrm rot="16200000">
            <a:off x="1258769" y="961283"/>
            <a:ext cx="298391" cy="1623528"/>
          </a:xfrm>
          <a:prstGeom prst="flowChartOffpageConnector">
            <a:avLst/>
          </a:prstGeom>
          <a:solidFill>
            <a:srgbClr val="B2BC64"/>
          </a:solidFill>
          <a:ln>
            <a:noFill/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>
                <a:cs typeface="Organy" pitchFamily="2" charset="-79"/>
              </a:rPr>
              <a:t>תפילה</a:t>
            </a:r>
            <a:endParaRPr sz="2400" dirty="0">
              <a:cs typeface="Organy" pitchFamily="2" charset="-79"/>
            </a:endParaRPr>
          </a:p>
        </p:txBody>
      </p:sp>
      <p:sp>
        <p:nvSpPr>
          <p:cNvPr id="17" name="Google Shape;399;p36">
            <a:extLst>
              <a:ext uri="{FF2B5EF4-FFF2-40B4-BE49-F238E27FC236}">
                <a16:creationId xmlns:a16="http://schemas.microsoft.com/office/drawing/2014/main" id="{5EA92D4D-0EA6-40F9-AD01-13DE994BD492}"/>
              </a:ext>
            </a:extLst>
          </p:cNvPr>
          <p:cNvSpPr/>
          <p:nvPr/>
        </p:nvSpPr>
        <p:spPr>
          <a:xfrm rot="16200000">
            <a:off x="1258769" y="1384239"/>
            <a:ext cx="298393" cy="1623528"/>
          </a:xfrm>
          <a:prstGeom prst="flowChartOffpageConnector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>
                <a:cs typeface="Organy" pitchFamily="2" charset="-79"/>
              </a:rPr>
              <a:t>משמרות</a:t>
            </a:r>
            <a:endParaRPr sz="2400" dirty="0">
              <a:cs typeface="Organy" pitchFamily="2" charset="-79"/>
            </a:endParaRPr>
          </a:p>
        </p:txBody>
      </p:sp>
      <p:sp>
        <p:nvSpPr>
          <p:cNvPr id="18" name="Google Shape;399;p36">
            <a:extLst>
              <a:ext uri="{FF2B5EF4-FFF2-40B4-BE49-F238E27FC236}">
                <a16:creationId xmlns:a16="http://schemas.microsoft.com/office/drawing/2014/main" id="{E646AEC1-467F-4855-BB6F-0A73FD2A1370}"/>
              </a:ext>
            </a:extLst>
          </p:cNvPr>
          <p:cNvSpPr/>
          <p:nvPr/>
        </p:nvSpPr>
        <p:spPr>
          <a:xfrm rot="16200000">
            <a:off x="1258769" y="1845688"/>
            <a:ext cx="298391" cy="1623528"/>
          </a:xfrm>
          <a:prstGeom prst="flowChartOffpageConnector">
            <a:avLst/>
          </a:prstGeom>
          <a:solidFill>
            <a:srgbClr val="FF8837"/>
          </a:solidFill>
          <a:ln>
            <a:noFill/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err="1">
                <a:cs typeface="Organy" pitchFamily="2" charset="-79"/>
              </a:rPr>
              <a:t>יאוש</a:t>
            </a:r>
            <a:endParaRPr sz="2400" dirty="0">
              <a:cs typeface="Organy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859;p31">
            <a:extLst>
              <a:ext uri="{FF2B5EF4-FFF2-40B4-BE49-F238E27FC236}">
                <a16:creationId xmlns:a16="http://schemas.microsoft.com/office/drawing/2014/main" id="{D14571FE-DF9E-40E1-AB96-A731720BB60E}"/>
              </a:ext>
            </a:extLst>
          </p:cNvPr>
          <p:cNvGrpSpPr/>
          <p:nvPr/>
        </p:nvGrpSpPr>
        <p:grpSpPr>
          <a:xfrm rot="309845">
            <a:off x="3309965" y="2377637"/>
            <a:ext cx="1512364" cy="325368"/>
            <a:chOff x="4345425" y="2175475"/>
            <a:chExt cx="800750" cy="176025"/>
          </a:xfrm>
          <a:solidFill>
            <a:srgbClr val="FF8837"/>
          </a:solidFill>
        </p:grpSpPr>
        <p:sp>
          <p:nvSpPr>
            <p:cNvPr id="26" name="Google Shape;860;p31">
              <a:extLst>
                <a:ext uri="{FF2B5EF4-FFF2-40B4-BE49-F238E27FC236}">
                  <a16:creationId xmlns:a16="http://schemas.microsoft.com/office/drawing/2014/main" id="{5BC68CF5-A3EA-4AA8-B8A0-0D748AE20D38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Google Shape;861;p31">
              <a:extLst>
                <a:ext uri="{FF2B5EF4-FFF2-40B4-BE49-F238E27FC236}">
                  <a16:creationId xmlns:a16="http://schemas.microsoft.com/office/drawing/2014/main" id="{71F9BE31-B200-4B3A-9574-2CE418E75DD3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" name="Google Shape;859;p31">
            <a:extLst>
              <a:ext uri="{FF2B5EF4-FFF2-40B4-BE49-F238E27FC236}">
                <a16:creationId xmlns:a16="http://schemas.microsoft.com/office/drawing/2014/main" id="{8EEF64A4-D611-41C6-BB43-340045E9B4D5}"/>
              </a:ext>
            </a:extLst>
          </p:cNvPr>
          <p:cNvGrpSpPr/>
          <p:nvPr/>
        </p:nvGrpSpPr>
        <p:grpSpPr>
          <a:xfrm rot="784006">
            <a:off x="6438288" y="2389152"/>
            <a:ext cx="918052" cy="325368"/>
            <a:chOff x="4345425" y="2175475"/>
            <a:chExt cx="800750" cy="176025"/>
          </a:xfrm>
          <a:solidFill>
            <a:srgbClr val="FF8837"/>
          </a:solidFill>
        </p:grpSpPr>
        <p:sp>
          <p:nvSpPr>
            <p:cNvPr id="20" name="Google Shape;860;p31">
              <a:extLst>
                <a:ext uri="{FF2B5EF4-FFF2-40B4-BE49-F238E27FC236}">
                  <a16:creationId xmlns:a16="http://schemas.microsoft.com/office/drawing/2014/main" id="{AB97F200-FB9F-47E0-B892-EE12018563E1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Google Shape;861;p31">
              <a:extLst>
                <a:ext uri="{FF2B5EF4-FFF2-40B4-BE49-F238E27FC236}">
                  <a16:creationId xmlns:a16="http://schemas.microsoft.com/office/drawing/2014/main" id="{1FC97B17-45E8-42C5-9E87-017327EB70F4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" name="Google Shape;859;p31">
            <a:extLst>
              <a:ext uri="{FF2B5EF4-FFF2-40B4-BE49-F238E27FC236}">
                <a16:creationId xmlns:a16="http://schemas.microsoft.com/office/drawing/2014/main" id="{F0E2F555-713E-4224-A8B1-68421E928AC1}"/>
              </a:ext>
            </a:extLst>
          </p:cNvPr>
          <p:cNvGrpSpPr/>
          <p:nvPr/>
        </p:nvGrpSpPr>
        <p:grpSpPr>
          <a:xfrm rot="784006">
            <a:off x="7563075" y="1969913"/>
            <a:ext cx="889480" cy="325368"/>
            <a:chOff x="4345425" y="2175475"/>
            <a:chExt cx="800750" cy="176025"/>
          </a:xfrm>
          <a:solidFill>
            <a:schemeClr val="accent6">
              <a:lumMod val="75000"/>
            </a:schemeClr>
          </a:solidFill>
        </p:grpSpPr>
        <p:sp>
          <p:nvSpPr>
            <p:cNvPr id="23" name="Google Shape;860;p31">
              <a:extLst>
                <a:ext uri="{FF2B5EF4-FFF2-40B4-BE49-F238E27FC236}">
                  <a16:creationId xmlns:a16="http://schemas.microsoft.com/office/drawing/2014/main" id="{F82CD0DF-D378-4844-96B4-B7BABC0AD7F8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861;p31">
              <a:extLst>
                <a:ext uri="{FF2B5EF4-FFF2-40B4-BE49-F238E27FC236}">
                  <a16:creationId xmlns:a16="http://schemas.microsoft.com/office/drawing/2014/main" id="{DFC028FC-5B41-4F2D-BDE3-4F61403E54A8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" name="Google Shape;859;p31">
            <a:extLst>
              <a:ext uri="{FF2B5EF4-FFF2-40B4-BE49-F238E27FC236}">
                <a16:creationId xmlns:a16="http://schemas.microsoft.com/office/drawing/2014/main" id="{FE805154-5261-415F-8A99-D5E4EB1DAA90}"/>
              </a:ext>
            </a:extLst>
          </p:cNvPr>
          <p:cNvGrpSpPr/>
          <p:nvPr/>
        </p:nvGrpSpPr>
        <p:grpSpPr>
          <a:xfrm rot="784006">
            <a:off x="7668523" y="1532736"/>
            <a:ext cx="691271" cy="325368"/>
            <a:chOff x="4345425" y="2175475"/>
            <a:chExt cx="800750" cy="176025"/>
          </a:xfrm>
          <a:solidFill>
            <a:srgbClr val="B2BC64"/>
          </a:solidFill>
        </p:grpSpPr>
        <p:sp>
          <p:nvSpPr>
            <p:cNvPr id="15" name="Google Shape;860;p31">
              <a:extLst>
                <a:ext uri="{FF2B5EF4-FFF2-40B4-BE49-F238E27FC236}">
                  <a16:creationId xmlns:a16="http://schemas.microsoft.com/office/drawing/2014/main" id="{35CB328B-CBC5-41DF-B7B2-FD4A561F40A1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Google Shape;861;p31">
              <a:extLst>
                <a:ext uri="{FF2B5EF4-FFF2-40B4-BE49-F238E27FC236}">
                  <a16:creationId xmlns:a16="http://schemas.microsoft.com/office/drawing/2014/main" id="{8040CF43-2E41-4062-B801-60E092602134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98" name="Google Shape;398;p36"/>
          <p:cNvSpPr/>
          <p:nvPr/>
        </p:nvSpPr>
        <p:spPr>
          <a:xfrm>
            <a:off x="1558014" y="557925"/>
            <a:ext cx="409500" cy="894900"/>
          </a:xfrm>
          <a:prstGeom prst="flowChartOffpageConnector">
            <a:avLst/>
          </a:prstGeom>
          <a:solidFill>
            <a:srgbClr val="615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6"/>
          <p:cNvSpPr/>
          <p:nvPr/>
        </p:nvSpPr>
        <p:spPr>
          <a:xfrm>
            <a:off x="7176486" y="557925"/>
            <a:ext cx="409500" cy="894900"/>
          </a:xfrm>
          <a:prstGeom prst="flowChartOffpageConnector">
            <a:avLst/>
          </a:prstGeom>
          <a:solidFill>
            <a:srgbClr val="E2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6"/>
          <p:cNvSpPr txBox="1">
            <a:spLocks noGrp="1"/>
          </p:cNvSpPr>
          <p:nvPr>
            <p:ph type="title"/>
          </p:nvPr>
        </p:nvSpPr>
        <p:spPr>
          <a:xfrm>
            <a:off x="2359675" y="566036"/>
            <a:ext cx="4286100" cy="5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Black" pitchFamily="2" charset="-79"/>
              </a:rPr>
              <a:t>תגובת הבונים  </a:t>
            </a:r>
            <a:r>
              <a:rPr lang="he-IL" sz="2000" dirty="0"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Optmum" pitchFamily="2" charset="-79"/>
              </a:rPr>
              <a:t>ג-ו</a:t>
            </a:r>
            <a:endParaRPr sz="2800" dirty="0">
              <a:ln>
                <a:solidFill>
                  <a:schemeClr val="tx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Optmum" pitchFamily="2" charset="-79"/>
            </a:endParaRPr>
          </a:p>
        </p:txBody>
      </p:sp>
      <p:sp>
        <p:nvSpPr>
          <p:cNvPr id="402" name="Google Shape;402;p36"/>
          <p:cNvSpPr txBox="1">
            <a:spLocks noGrp="1"/>
          </p:cNvSpPr>
          <p:nvPr>
            <p:ph type="title" idx="2"/>
          </p:nvPr>
        </p:nvSpPr>
        <p:spPr>
          <a:xfrm>
            <a:off x="2843317" y="1340199"/>
            <a:ext cx="5704482" cy="17497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lnSpc>
                <a:spcPct val="150000"/>
              </a:lnSpc>
            </a:pPr>
            <a: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ג) וַנִּתְפַּלֵּל אֶל </a:t>
            </a:r>
            <a:r>
              <a:rPr lang="he-IL" sz="1800" dirty="0" err="1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אֱלֹהֵינו</a:t>
            </a:r>
            <a: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ּ,</a:t>
            </a:r>
            <a:b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</a:br>
            <a: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וַנַּעֲמִיד מִשְׁמָר עֲלֵיהֶם יוֹמָם וָלַיְלָה מִפְּנֵיהֶם:</a:t>
            </a:r>
            <a:b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</a:br>
            <a: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ד) וַיֹּאמֶר יְהוּדָה כָּשַׁל </a:t>
            </a:r>
            <a:r>
              <a:rPr lang="he-IL" sz="1800" dirty="0" err="1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כֹּח</a:t>
            </a:r>
            <a: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ַ הַסַּבָּל וְהֶעָפָר הַרְבֵּה וַאֲנַחְנוּ לֹא נוּכַל לִבְנוֹת בַּחוֹמָה:</a:t>
            </a:r>
            <a:b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</a:br>
            <a: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ה) וַיֹּאמְרוּ </a:t>
            </a:r>
            <a:r>
              <a:rPr lang="he-IL" sz="1800" dirty="0" err="1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צָרֵינו</a:t>
            </a:r>
            <a: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ּ לֹא יֵדְעוּ וְלֹא יִרְאוּ עַד אֲשֶׁר נָבוֹא אֶל תּוֹכָם וַהֲרַגְנוּם וְהִשְׁבַּתְנוּ אֶת הַמְּלָאכָה: </a:t>
            </a:r>
            <a:b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</a:br>
            <a: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(ו) וַיְהִי כַּאֲשֶׁר בָּאוּ הַיְּהוּדִים </a:t>
            </a:r>
            <a:r>
              <a:rPr lang="he-IL" sz="1800" dirty="0" err="1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הַיֹּשְׁבִים</a:t>
            </a:r>
            <a: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 אֶצְלָם וַיֹּאמְרוּ לָנוּ עֶשֶׂר פְּעָמִים מִכָּל </a:t>
            </a:r>
            <a:r>
              <a:rPr lang="he-IL" sz="1800" dirty="0" err="1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הַמְּקֹמוֹת</a:t>
            </a:r>
            <a: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  <a:t> אֲשֶׁר תָּשׁוּבוּ עָלֵינוּ:</a:t>
            </a:r>
            <a:br>
              <a:rPr lang="he-IL" sz="1800" dirty="0">
                <a:solidFill>
                  <a:schemeClr val="tx2">
                    <a:lumMod val="50000"/>
                  </a:schemeClr>
                </a:solidFill>
                <a:latin typeface="FbBejerano Bold" panose="02020803050405020304" pitchFamily="18" charset="-79"/>
                <a:cs typeface="FbBejerano Bold" panose="02020803050405020304" pitchFamily="18" charset="-79"/>
              </a:rPr>
            </a:br>
            <a:endParaRPr sz="11500" dirty="0">
              <a:solidFill>
                <a:schemeClr val="tx2">
                  <a:lumMod val="50000"/>
                </a:schemeClr>
              </a:solidFill>
              <a:latin typeface="FbBejerano Bold" panose="02020803050405020304" pitchFamily="18" charset="-79"/>
              <a:cs typeface="FbBejerano Bold" panose="02020803050405020304" pitchFamily="18" charset="-79"/>
            </a:endParaRPr>
          </a:p>
        </p:txBody>
      </p:sp>
      <p:sp>
        <p:nvSpPr>
          <p:cNvPr id="403" name="Google Shape;403;p36"/>
          <p:cNvSpPr/>
          <p:nvPr/>
        </p:nvSpPr>
        <p:spPr>
          <a:xfrm>
            <a:off x="4437005" y="4224994"/>
            <a:ext cx="138600" cy="138600"/>
          </a:xfrm>
          <a:prstGeom prst="diamond">
            <a:avLst/>
          </a:prstGeom>
          <a:solidFill>
            <a:srgbClr val="615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6"/>
          <p:cNvSpPr/>
          <p:nvPr/>
        </p:nvSpPr>
        <p:spPr>
          <a:xfrm>
            <a:off x="4636214" y="4224994"/>
            <a:ext cx="138600" cy="138600"/>
          </a:xfrm>
          <a:prstGeom prst="diamond">
            <a:avLst/>
          </a:prstGeom>
          <a:solidFill>
            <a:srgbClr val="615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6"/>
          <p:cNvSpPr/>
          <p:nvPr/>
        </p:nvSpPr>
        <p:spPr>
          <a:xfrm>
            <a:off x="4842097" y="4224994"/>
            <a:ext cx="138600" cy="138600"/>
          </a:xfrm>
          <a:prstGeom prst="diamond">
            <a:avLst/>
          </a:prstGeom>
          <a:solidFill>
            <a:srgbClr val="615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99;p36">
            <a:extLst>
              <a:ext uri="{FF2B5EF4-FFF2-40B4-BE49-F238E27FC236}">
                <a16:creationId xmlns:a16="http://schemas.microsoft.com/office/drawing/2014/main" id="{3BF0C5FB-2A2D-4632-978E-CF2D3D4C574C}"/>
              </a:ext>
            </a:extLst>
          </p:cNvPr>
          <p:cNvSpPr/>
          <p:nvPr/>
        </p:nvSpPr>
        <p:spPr>
          <a:xfrm rot="16200000">
            <a:off x="1558033" y="1260547"/>
            <a:ext cx="298391" cy="1024999"/>
          </a:xfrm>
          <a:prstGeom prst="flowChartOffpageConnector">
            <a:avLst/>
          </a:prstGeom>
          <a:solidFill>
            <a:srgbClr val="B2BC64"/>
          </a:solidFill>
          <a:ln>
            <a:noFill/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>
                <a:cs typeface="Organy" pitchFamily="2" charset="-79"/>
              </a:rPr>
              <a:t>תפילה</a:t>
            </a:r>
            <a:endParaRPr sz="2400" dirty="0">
              <a:cs typeface="Organy" pitchFamily="2" charset="-79"/>
            </a:endParaRPr>
          </a:p>
        </p:txBody>
      </p:sp>
      <p:sp>
        <p:nvSpPr>
          <p:cNvPr id="17" name="Google Shape;399;p36">
            <a:extLst>
              <a:ext uri="{FF2B5EF4-FFF2-40B4-BE49-F238E27FC236}">
                <a16:creationId xmlns:a16="http://schemas.microsoft.com/office/drawing/2014/main" id="{5EA92D4D-0EA6-40F9-AD01-13DE994BD492}"/>
              </a:ext>
            </a:extLst>
          </p:cNvPr>
          <p:cNvSpPr/>
          <p:nvPr/>
        </p:nvSpPr>
        <p:spPr>
          <a:xfrm rot="16200000">
            <a:off x="1558033" y="1683503"/>
            <a:ext cx="298393" cy="1024999"/>
          </a:xfrm>
          <a:prstGeom prst="flowChartOffpageConnector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>
                <a:cs typeface="Organy" pitchFamily="2" charset="-79"/>
              </a:rPr>
              <a:t>משמרות</a:t>
            </a:r>
            <a:endParaRPr sz="2400" dirty="0">
              <a:cs typeface="Organy" pitchFamily="2" charset="-79"/>
            </a:endParaRPr>
          </a:p>
        </p:txBody>
      </p:sp>
      <p:sp>
        <p:nvSpPr>
          <p:cNvPr id="18" name="Google Shape;399;p36">
            <a:extLst>
              <a:ext uri="{FF2B5EF4-FFF2-40B4-BE49-F238E27FC236}">
                <a16:creationId xmlns:a16="http://schemas.microsoft.com/office/drawing/2014/main" id="{E646AEC1-467F-4855-BB6F-0A73FD2A1370}"/>
              </a:ext>
            </a:extLst>
          </p:cNvPr>
          <p:cNvSpPr/>
          <p:nvPr/>
        </p:nvSpPr>
        <p:spPr>
          <a:xfrm rot="16200000">
            <a:off x="1558034" y="2144953"/>
            <a:ext cx="298391" cy="1024998"/>
          </a:xfrm>
          <a:prstGeom prst="flowChartOffpageConnector">
            <a:avLst/>
          </a:prstGeom>
          <a:solidFill>
            <a:srgbClr val="FF8837"/>
          </a:solidFill>
          <a:ln>
            <a:noFill/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err="1">
                <a:cs typeface="Organy" pitchFamily="2" charset="-79"/>
              </a:rPr>
              <a:t>יאוש</a:t>
            </a:r>
            <a:endParaRPr sz="2400" dirty="0">
              <a:cs typeface="Organy" pitchFamily="2" charset="-79"/>
            </a:endParaRPr>
          </a:p>
        </p:txBody>
      </p:sp>
      <p:sp>
        <p:nvSpPr>
          <p:cNvPr id="2" name="סוגר מסולסל שמאלי 1">
            <a:extLst>
              <a:ext uri="{FF2B5EF4-FFF2-40B4-BE49-F238E27FC236}">
                <a16:creationId xmlns:a16="http://schemas.microsoft.com/office/drawing/2014/main" id="{26698F60-61B2-4D44-880E-90FB9F3C73F9}"/>
              </a:ext>
            </a:extLst>
          </p:cNvPr>
          <p:cNvSpPr/>
          <p:nvPr/>
        </p:nvSpPr>
        <p:spPr>
          <a:xfrm>
            <a:off x="981145" y="1773046"/>
            <a:ext cx="146837" cy="436198"/>
          </a:xfrm>
          <a:prstGeom prst="leftBrac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TextBox 2">
            <a:extLst>
              <a:ext uri="{FF2B5EF4-FFF2-40B4-BE49-F238E27FC236}">
                <a16:creationId xmlns:a16="http://schemas.microsoft.com/office/drawing/2014/main" id="{10CB42D9-3BE4-4F9B-A029-260C9FC1A965}"/>
              </a:ext>
            </a:extLst>
          </p:cNvPr>
          <p:cNvSpPr txBox="1"/>
          <p:nvPr/>
        </p:nvSpPr>
        <p:spPr>
          <a:xfrm>
            <a:off x="-338348" y="1552910"/>
            <a:ext cx="1252745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ClrTx/>
              <a:buFontTx/>
              <a:buNone/>
            </a:pPr>
            <a:r>
              <a:rPr lang="he-IL" b="1" kern="1200" dirty="0">
                <a:solidFill>
                  <a:schemeClr val="tx2">
                    <a:lumMod val="75000"/>
                  </a:schemeClr>
                </a:solidFill>
                <a:latin typeface="FbNaama" panose="02020503050405020304" pitchFamily="18" charset="-79"/>
                <a:ea typeface="+mn-ea"/>
                <a:cs typeface="Organy" pitchFamily="2" charset="-79"/>
              </a:rPr>
              <a:t>יש שעושים</a:t>
            </a:r>
            <a:r>
              <a:rPr lang="he-IL" kern="1200" dirty="0">
                <a:solidFill>
                  <a:schemeClr val="tx2">
                    <a:lumMod val="75000"/>
                  </a:schemeClr>
                </a:solidFill>
                <a:latin typeface="FbNaama" panose="02020503050405020304" pitchFamily="18" charset="-79"/>
                <a:ea typeface="+mn-ea"/>
                <a:cs typeface="Organy" pitchFamily="2" charset="-79"/>
              </a:rPr>
              <a:t>:</a:t>
            </a:r>
          </a:p>
          <a:p>
            <a:pPr algn="r" rtl="1">
              <a:buClrTx/>
              <a:buFontTx/>
              <a:buNone/>
            </a:pPr>
            <a:r>
              <a:rPr lang="he-IL" kern="1200" dirty="0">
                <a:solidFill>
                  <a:schemeClr val="tx2">
                    <a:lumMod val="75000"/>
                  </a:schemeClr>
                </a:solidFill>
                <a:latin typeface="FbNaama" panose="02020503050405020304" pitchFamily="18" charset="-79"/>
                <a:ea typeface="+mn-ea"/>
                <a:cs typeface="Organy" pitchFamily="2" charset="-79"/>
              </a:rPr>
              <a:t>רוחני – תפילה</a:t>
            </a:r>
          </a:p>
          <a:p>
            <a:pPr algn="r" rtl="1">
              <a:buClrTx/>
              <a:buFontTx/>
              <a:buNone/>
            </a:pPr>
            <a:r>
              <a:rPr lang="he-IL" kern="1200" dirty="0">
                <a:solidFill>
                  <a:schemeClr val="tx2">
                    <a:lumMod val="75000"/>
                  </a:schemeClr>
                </a:solidFill>
                <a:latin typeface="FbNaama" panose="02020503050405020304" pitchFamily="18" charset="-79"/>
                <a:ea typeface="+mn-ea"/>
                <a:cs typeface="Organy" pitchFamily="2" charset="-79"/>
              </a:rPr>
              <a:t>מעשי - משמר</a:t>
            </a:r>
            <a:endParaRPr lang="he-IL" sz="1800" kern="1200" dirty="0">
              <a:solidFill>
                <a:schemeClr val="tx2">
                  <a:lumMod val="75000"/>
                </a:schemeClr>
              </a:solidFill>
              <a:latin typeface="FbNaama" panose="02020503050405020304" pitchFamily="18" charset="-79"/>
              <a:ea typeface="+mn-ea"/>
              <a:cs typeface="Organy" pitchFamily="2" charset="-79"/>
            </a:endParaRPr>
          </a:p>
        </p:txBody>
      </p:sp>
      <p:sp>
        <p:nvSpPr>
          <p:cNvPr id="29" name="TextBox 2">
            <a:extLst>
              <a:ext uri="{FF2B5EF4-FFF2-40B4-BE49-F238E27FC236}">
                <a16:creationId xmlns:a16="http://schemas.microsoft.com/office/drawing/2014/main" id="{2CD1D643-E799-48B9-807F-BB1AED6F2C16}"/>
              </a:ext>
            </a:extLst>
          </p:cNvPr>
          <p:cNvSpPr txBox="1"/>
          <p:nvPr/>
        </p:nvSpPr>
        <p:spPr>
          <a:xfrm>
            <a:off x="110128" y="2395842"/>
            <a:ext cx="8209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ClrTx/>
              <a:buFontTx/>
              <a:buNone/>
            </a:pPr>
            <a:r>
              <a:rPr lang="he-IL" b="1" kern="1200" dirty="0">
                <a:solidFill>
                  <a:schemeClr val="tx2">
                    <a:lumMod val="75000"/>
                  </a:schemeClr>
                </a:solidFill>
                <a:latin typeface="FbNaama" panose="02020503050405020304" pitchFamily="18" charset="-79"/>
                <a:ea typeface="+mn-ea"/>
                <a:cs typeface="Organy" pitchFamily="2" charset="-79"/>
              </a:rPr>
              <a:t>ויש שמתייאשים...</a:t>
            </a:r>
            <a:endParaRPr lang="he-IL" kern="1200" dirty="0">
              <a:solidFill>
                <a:schemeClr val="tx2">
                  <a:lumMod val="75000"/>
                </a:schemeClr>
              </a:solidFill>
              <a:latin typeface="FbNaama" panose="02020503050405020304" pitchFamily="18" charset="-79"/>
              <a:ea typeface="+mn-ea"/>
              <a:cs typeface="Organy" pitchFamily="2" charset="-79"/>
            </a:endParaRPr>
          </a:p>
        </p:txBody>
      </p:sp>
      <p:sp>
        <p:nvSpPr>
          <p:cNvPr id="30" name="סוגר מסולסל שמאלי 29">
            <a:extLst>
              <a:ext uri="{FF2B5EF4-FFF2-40B4-BE49-F238E27FC236}">
                <a16:creationId xmlns:a16="http://schemas.microsoft.com/office/drawing/2014/main" id="{1E388C6C-5E62-4D8D-AEA4-15BE876356D8}"/>
              </a:ext>
            </a:extLst>
          </p:cNvPr>
          <p:cNvSpPr/>
          <p:nvPr/>
        </p:nvSpPr>
        <p:spPr>
          <a:xfrm>
            <a:off x="981144" y="2571750"/>
            <a:ext cx="146837" cy="234898"/>
          </a:xfrm>
          <a:prstGeom prst="leftBrac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387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29" grpId="0"/>
      <p:bldP spid="30" grpId="0" animBg="1"/>
    </p:bldLst>
  </p:timing>
</p:sld>
</file>

<file path=ppt/theme/theme1.xml><?xml version="1.0" encoding="utf-8"?>
<a:theme xmlns:a="http://schemas.openxmlformats.org/drawingml/2006/main" name="German History Lesson by Slidesgo">
  <a:themeElements>
    <a:clrScheme name="Simple Light">
      <a:dk1>
        <a:srgbClr val="B1523F"/>
      </a:dk1>
      <a:lt1>
        <a:srgbClr val="FFFBEC"/>
      </a:lt1>
      <a:dk2>
        <a:srgbClr val="E2AF39"/>
      </a:dk2>
      <a:lt2>
        <a:srgbClr val="61564E"/>
      </a:lt2>
      <a:accent1>
        <a:srgbClr val="915439"/>
      </a:accent1>
      <a:accent2>
        <a:srgbClr val="E39662"/>
      </a:accent2>
      <a:accent3>
        <a:srgbClr val="E3DBC5"/>
      </a:accent3>
      <a:accent4>
        <a:srgbClr val="FFEBBB"/>
      </a:accent4>
      <a:accent5>
        <a:srgbClr val="D59F22"/>
      </a:accent5>
      <a:accent6>
        <a:srgbClr val="DE7466"/>
      </a:accent6>
      <a:hlink>
        <a:srgbClr val="B1523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B1523F"/>
    </a:dk1>
    <a:lt1>
      <a:srgbClr val="FFFBEC"/>
    </a:lt1>
    <a:dk2>
      <a:srgbClr val="E2AF39"/>
    </a:dk2>
    <a:lt2>
      <a:srgbClr val="61564E"/>
    </a:lt2>
    <a:accent1>
      <a:srgbClr val="915439"/>
    </a:accent1>
    <a:accent2>
      <a:srgbClr val="E39662"/>
    </a:accent2>
    <a:accent3>
      <a:srgbClr val="E3DBC5"/>
    </a:accent3>
    <a:accent4>
      <a:srgbClr val="FFEBBB"/>
    </a:accent4>
    <a:accent5>
      <a:srgbClr val="D59F22"/>
    </a:accent5>
    <a:accent6>
      <a:srgbClr val="DE7466"/>
    </a:accent6>
    <a:hlink>
      <a:srgbClr val="B1523F"/>
    </a:hlink>
    <a:folHlink>
      <a:srgbClr val="0097A7"/>
    </a:folHlink>
  </a:clrScheme>
</a:themeOverride>
</file>

<file path=ppt/theme/themeOverride2.xml><?xml version="1.0" encoding="utf-8"?>
<a:themeOverride xmlns:a="http://schemas.openxmlformats.org/drawingml/2006/main">
  <a:clrScheme name="Simple Light">
    <a:dk1>
      <a:srgbClr val="B1523F"/>
    </a:dk1>
    <a:lt1>
      <a:srgbClr val="FFFBEC"/>
    </a:lt1>
    <a:dk2>
      <a:srgbClr val="E2AF39"/>
    </a:dk2>
    <a:lt2>
      <a:srgbClr val="61564E"/>
    </a:lt2>
    <a:accent1>
      <a:srgbClr val="915439"/>
    </a:accent1>
    <a:accent2>
      <a:srgbClr val="E39662"/>
    </a:accent2>
    <a:accent3>
      <a:srgbClr val="E3DBC5"/>
    </a:accent3>
    <a:accent4>
      <a:srgbClr val="FFEBBB"/>
    </a:accent4>
    <a:accent5>
      <a:srgbClr val="D59F22"/>
    </a:accent5>
    <a:accent6>
      <a:srgbClr val="DE7466"/>
    </a:accent6>
    <a:hlink>
      <a:srgbClr val="B1523F"/>
    </a:hlink>
    <a:folHlink>
      <a:srgbClr val="0097A7"/>
    </a:folHlink>
  </a:clrScheme>
</a:themeOverride>
</file>

<file path=ppt/theme/themeOverride3.xml><?xml version="1.0" encoding="utf-8"?>
<a:themeOverride xmlns:a="http://schemas.openxmlformats.org/drawingml/2006/main">
  <a:clrScheme name="Simple Light">
    <a:dk1>
      <a:srgbClr val="B1523F"/>
    </a:dk1>
    <a:lt1>
      <a:srgbClr val="FFFBEC"/>
    </a:lt1>
    <a:dk2>
      <a:srgbClr val="E2AF39"/>
    </a:dk2>
    <a:lt2>
      <a:srgbClr val="61564E"/>
    </a:lt2>
    <a:accent1>
      <a:srgbClr val="915439"/>
    </a:accent1>
    <a:accent2>
      <a:srgbClr val="E39662"/>
    </a:accent2>
    <a:accent3>
      <a:srgbClr val="E3DBC5"/>
    </a:accent3>
    <a:accent4>
      <a:srgbClr val="FFEBBB"/>
    </a:accent4>
    <a:accent5>
      <a:srgbClr val="D59F22"/>
    </a:accent5>
    <a:accent6>
      <a:srgbClr val="DE7466"/>
    </a:accent6>
    <a:hlink>
      <a:srgbClr val="B1523F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3285</Words>
  <Application>Microsoft Office PowerPoint</Application>
  <PresentationFormat>‫הצגה על המסך (16:9)</PresentationFormat>
  <Paragraphs>226</Paragraphs>
  <Slides>30</Slides>
  <Notes>19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48" baseType="lpstr">
      <vt:lpstr>Lato</vt:lpstr>
      <vt:lpstr>Merriweather</vt:lpstr>
      <vt:lpstr>FbBejerano Bold</vt:lpstr>
      <vt:lpstr>Germania One</vt:lpstr>
      <vt:lpstr>FbNaama</vt:lpstr>
      <vt:lpstr>FbKapriza</vt:lpstr>
      <vt:lpstr>Fredoka One</vt:lpstr>
      <vt:lpstr>Calibri</vt:lpstr>
      <vt:lpstr>Josefin Slab Thin</vt:lpstr>
      <vt:lpstr>FbKapriza Regular</vt:lpstr>
      <vt:lpstr>Arial</vt:lpstr>
      <vt:lpstr>Wingdings</vt:lpstr>
      <vt:lpstr>Josefin Slab</vt:lpstr>
      <vt:lpstr>Gisha</vt:lpstr>
      <vt:lpstr>Roboto Condensed Light</vt:lpstr>
      <vt:lpstr>Courier New</vt:lpstr>
      <vt:lpstr>David</vt:lpstr>
      <vt:lpstr>German History Lesson by Slidesgo</vt:lpstr>
      <vt:lpstr>נחמיה פרק ד'</vt:lpstr>
      <vt:lpstr>ניזכר בסוף פרק ג':</vt:lpstr>
      <vt:lpstr>מצגת של PowerPoint‏</vt:lpstr>
      <vt:lpstr>נחמיה פרק ד':</vt:lpstr>
      <vt:lpstr>המזימה כלפי הבונים   פס' א-ב</vt:lpstr>
      <vt:lpstr>אז מה היה לנו עד כה?  התנכלויות צרי יהודה כלפי הבונים:</vt:lpstr>
      <vt:lpstr>נחמיה פרק ד':</vt:lpstr>
      <vt:lpstr>תגובת הבונים  ג-ו</vt:lpstr>
      <vt:lpstr>תגובת הבונים  ג-ו</vt:lpstr>
      <vt:lpstr>מה היתה מזימת הצרים?</vt:lpstr>
      <vt:lpstr>נחמיה פרק ד':</vt:lpstr>
      <vt:lpstr>מצגת של PowerPoint‏</vt:lpstr>
      <vt:lpstr>מצגת של PowerPoint‏</vt:lpstr>
      <vt:lpstr>מצגת של PowerPoint‏</vt:lpstr>
      <vt:lpstr>נחמיה פרק ד':</vt:lpstr>
      <vt:lpstr>הפעילות של נחמיה נשאה פרי:</vt:lpstr>
      <vt:lpstr>"בְּאַחַת יָדוֹ עֹשׂה בַמְּלָאכָה וְאַחַת מַחֲזֶקֶת הַשּלַח" (פס' יא)</vt:lpstr>
      <vt:lpstr>נחמיה לא מסתפק בכך ומשפר את היכולת של הציבור להתמודד  עם התקפות פתאומיות</vt:lpstr>
      <vt:lpstr>גם בלילות עלולים הצרים להתקיף את ציבור הבונים</vt:lpstr>
      <vt:lpstr>לסיכום:</vt:lpstr>
      <vt:lpstr>נחמיה פרק ו'</vt:lpstr>
      <vt:lpstr>מצגת של PowerPoint‏</vt:lpstr>
      <vt:lpstr>נחמיה פרק ו', פסוק ט"ו:</vt:lpstr>
      <vt:lpstr>נחמיה פרק י"ב</vt:lpstr>
      <vt:lpstr>פרק י"ב, כז-לט: טקס חנוכת חומת העיר</vt:lpstr>
      <vt:lpstr>פרק י"ב, כז-מג: טקס חנוכת חומת העיר</vt:lpstr>
      <vt:lpstr> טקס חנוכת חומת העיר</vt:lpstr>
      <vt:lpstr>מצגת של PowerPoint‏</vt:lpstr>
      <vt:lpstr>מדוע בחנוכת החומה הייתה שמחה כה גדולה, אף בהשוואה לשמחת חנוכת ביהמ"ק? </vt:lpstr>
      <vt:lpstr>לסיכום: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נחמיה פרק ד'</dc:title>
  <dc:creator>יעל קופלוביץ</dc:creator>
  <cp:lastModifiedBy>יעל קופלוביץ</cp:lastModifiedBy>
  <cp:revision>24</cp:revision>
  <dcterms:modified xsi:type="dcterms:W3CDTF">2021-03-02T17:40:58Z</dcterms:modified>
</cp:coreProperties>
</file>